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1358" r:id="rId3"/>
    <p:sldId id="1359" r:id="rId4"/>
    <p:sldId id="407" r:id="rId5"/>
    <p:sldId id="408" r:id="rId6"/>
    <p:sldId id="405" r:id="rId7"/>
    <p:sldId id="258" r:id="rId8"/>
    <p:sldId id="259" r:id="rId9"/>
    <p:sldId id="289" r:id="rId10"/>
    <p:sldId id="1346" r:id="rId11"/>
    <p:sldId id="260" r:id="rId12"/>
    <p:sldId id="261" r:id="rId13"/>
    <p:sldId id="262" r:id="rId14"/>
    <p:sldId id="1350" r:id="rId15"/>
    <p:sldId id="1351" r:id="rId16"/>
    <p:sldId id="1352" r:id="rId17"/>
    <p:sldId id="1357" r:id="rId18"/>
    <p:sldId id="263" r:id="rId19"/>
    <p:sldId id="1353" r:id="rId20"/>
    <p:sldId id="265" r:id="rId21"/>
    <p:sldId id="1354" r:id="rId22"/>
    <p:sldId id="1355" r:id="rId23"/>
    <p:sldId id="275" r:id="rId24"/>
    <p:sldId id="641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1418"/>
  </p:normalViewPr>
  <p:slideViewPr>
    <p:cSldViewPr snapToGrid="0" snapToObjects="1">
      <p:cViewPr varScale="1">
        <p:scale>
          <a:sx n="83" d="100"/>
          <a:sy n="83" d="100"/>
        </p:scale>
        <p:origin x="116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/C:\Users\tdsfo\Desktop\Economic%20Impact%20of%20Climate%20Change%20-%20Event%20Database%20-%20preliminary%20analysi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/C:\Users\tdsfo\Desktop\Economic%20Impact%20of%20Climate%20Change%20-%20Event%20Database%20-%20preliminary%20analysis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/C:\Users\tdsfo\Desktop\Economic%20Impact%20of%20Climate%20Change%20-%20Event%20Database%20-%20preliminary%20analysi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84861111111111E-2"/>
          <c:y val="0.10854700854700855"/>
          <c:w val="0.92289791666666665"/>
          <c:h val="0.76554786324786328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Analysis!$C$62</c:f>
              <c:strCache>
                <c:ptCount val="1"/>
                <c:pt idx="0">
                  <c:v>Number of Events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Analysis!$B$63:$B$80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numCache>
            </c:numRef>
          </c:cat>
          <c:val>
            <c:numRef>
              <c:f>Analysis!$C$63:$C$80</c:f>
              <c:numCache>
                <c:formatCode>General</c:formatCode>
                <c:ptCount val="18"/>
                <c:pt idx="0">
                  <c:v>1</c:v>
                </c:pt>
                <c:pt idx="3">
                  <c:v>2</c:v>
                </c:pt>
                <c:pt idx="9">
                  <c:v>1</c:v>
                </c:pt>
                <c:pt idx="10">
                  <c:v>1</c:v>
                </c:pt>
                <c:pt idx="12">
                  <c:v>1</c:v>
                </c:pt>
                <c:pt idx="13">
                  <c:v>6</c:v>
                </c:pt>
                <c:pt idx="14">
                  <c:v>4</c:v>
                </c:pt>
                <c:pt idx="15">
                  <c:v>30</c:v>
                </c:pt>
                <c:pt idx="16">
                  <c:v>6</c:v>
                </c:pt>
                <c:pt idx="17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63-3A4E-8735-35420F549D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5042432"/>
        <c:axId val="145064704"/>
      </c:barChart>
      <c:catAx>
        <c:axId val="145042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5064704"/>
        <c:crosses val="autoZero"/>
        <c:auto val="1"/>
        <c:lblAlgn val="ctr"/>
        <c:lblOffset val="100"/>
        <c:noMultiLvlLbl val="0"/>
      </c:catAx>
      <c:valAx>
        <c:axId val="14506470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4504243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84861111111111E-2"/>
          <c:y val="9.2264957264957259E-2"/>
          <c:w val="0.92289791666666665"/>
          <c:h val="0.56473589743589747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Analysis!$C$83</c:f>
              <c:strCache>
                <c:ptCount val="1"/>
                <c:pt idx="0">
                  <c:v>Number of Events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Analysis!$B$84:$B$101</c:f>
              <c:strCache>
                <c:ptCount val="18"/>
                <c:pt idx="0">
                  <c:v>Bolivia</c:v>
                </c:pt>
                <c:pt idx="1">
                  <c:v>Egypt</c:v>
                </c:pt>
                <c:pt idx="2">
                  <c:v>Ethiopia</c:v>
                </c:pt>
                <c:pt idx="3">
                  <c:v>Hungary</c:v>
                </c:pt>
                <c:pt idx="4">
                  <c:v>Namibia</c:v>
                </c:pt>
                <c:pt idx="5">
                  <c:v>New Zealand</c:v>
                </c:pt>
                <c:pt idx="6">
                  <c:v>Pakistan</c:v>
                </c:pt>
                <c:pt idx="7">
                  <c:v>Peru</c:v>
                </c:pt>
                <c:pt idx="8">
                  <c:v>Portugal</c:v>
                </c:pt>
                <c:pt idx="9">
                  <c:v>Taiwan</c:v>
                </c:pt>
                <c:pt idx="10">
                  <c:v>Indonesia</c:v>
                </c:pt>
                <c:pt idx="11">
                  <c:v>United Kingdom</c:v>
                </c:pt>
                <c:pt idx="12">
                  <c:v>Australia</c:v>
                </c:pt>
                <c:pt idx="13">
                  <c:v>India</c:v>
                </c:pt>
                <c:pt idx="14">
                  <c:v>Japan</c:v>
                </c:pt>
                <c:pt idx="15">
                  <c:v>Philippines</c:v>
                </c:pt>
                <c:pt idx="16">
                  <c:v>United States</c:v>
                </c:pt>
                <c:pt idx="17">
                  <c:v>China</c:v>
                </c:pt>
              </c:strCache>
            </c:strRef>
          </c:cat>
          <c:val>
            <c:numRef>
              <c:f>Analysis!$C$84:$C$101</c:f>
              <c:numCache>
                <c:formatCode>General</c:formatCode>
                <c:ptCount val="1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2</c:v>
                </c:pt>
                <c:pt idx="11">
                  <c:v>2</c:v>
                </c:pt>
                <c:pt idx="12">
                  <c:v>3</c:v>
                </c:pt>
                <c:pt idx="13">
                  <c:v>3</c:v>
                </c:pt>
                <c:pt idx="14">
                  <c:v>4</c:v>
                </c:pt>
                <c:pt idx="15">
                  <c:v>8</c:v>
                </c:pt>
                <c:pt idx="16">
                  <c:v>8</c:v>
                </c:pt>
                <c:pt idx="17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E9-C340-8F9A-3BF44CDB1B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1262336"/>
        <c:axId val="151263872"/>
      </c:barChart>
      <c:catAx>
        <c:axId val="1512623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151263872"/>
        <c:crosses val="autoZero"/>
        <c:auto val="1"/>
        <c:lblAlgn val="ctr"/>
        <c:lblOffset val="100"/>
        <c:noMultiLvlLbl val="0"/>
      </c:catAx>
      <c:valAx>
        <c:axId val="15126387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5126233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9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84861111111111E-2"/>
          <c:y val="9.2264957264957259E-2"/>
          <c:w val="0.92289791666666665"/>
          <c:h val="0.6624282051282051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Analysis!$E$83</c:f>
              <c:strCache>
                <c:ptCount val="1"/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Analysis!$B$132:$B$141</c:f>
              <c:strCache>
                <c:ptCount val="10"/>
                <c:pt idx="0">
                  <c:v>0 - 0.1</c:v>
                </c:pt>
                <c:pt idx="1">
                  <c:v>0.1 - 0.2</c:v>
                </c:pt>
                <c:pt idx="2">
                  <c:v>0.2 - 0.3</c:v>
                </c:pt>
                <c:pt idx="3">
                  <c:v>0.3 - 0.4</c:v>
                </c:pt>
                <c:pt idx="4">
                  <c:v>0.4 - 0.5</c:v>
                </c:pt>
                <c:pt idx="5">
                  <c:v>0.5 - 0.6</c:v>
                </c:pt>
                <c:pt idx="6">
                  <c:v>0.6 - 0.7</c:v>
                </c:pt>
                <c:pt idx="7">
                  <c:v>0.7 - 0.8</c:v>
                </c:pt>
                <c:pt idx="8">
                  <c:v>0.8 - 0.9</c:v>
                </c:pt>
                <c:pt idx="9">
                  <c:v>0.9 - 1.0</c:v>
                </c:pt>
              </c:strCache>
            </c:strRef>
          </c:cat>
          <c:val>
            <c:numRef>
              <c:f>Analysis!$E$132:$E$141</c:f>
              <c:numCache>
                <c:formatCode>0%</c:formatCode>
                <c:ptCount val="10"/>
                <c:pt idx="0">
                  <c:v>2.9850746268656716E-2</c:v>
                </c:pt>
                <c:pt idx="1">
                  <c:v>5.9701492537313425E-2</c:v>
                </c:pt>
                <c:pt idx="2">
                  <c:v>0.17910447761194032</c:v>
                </c:pt>
                <c:pt idx="3">
                  <c:v>0.13432835820895522</c:v>
                </c:pt>
                <c:pt idx="4">
                  <c:v>0.10447761194029853</c:v>
                </c:pt>
                <c:pt idx="5">
                  <c:v>7.4626865671641784E-2</c:v>
                </c:pt>
                <c:pt idx="6">
                  <c:v>8.9552238805970186E-2</c:v>
                </c:pt>
                <c:pt idx="7">
                  <c:v>7.4626865671641784E-2</c:v>
                </c:pt>
                <c:pt idx="8">
                  <c:v>0.13432835820895517</c:v>
                </c:pt>
                <c:pt idx="9">
                  <c:v>0.11940298507462688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70-6445-A585-DD14C9D42B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0536448"/>
        <c:axId val="160537984"/>
      </c:barChart>
      <c:catAx>
        <c:axId val="160536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60537984"/>
        <c:crosses val="autoZero"/>
        <c:auto val="1"/>
        <c:lblAlgn val="ctr"/>
        <c:lblOffset val="100"/>
        <c:noMultiLvlLbl val="0"/>
      </c:catAx>
      <c:valAx>
        <c:axId val="160537984"/>
        <c:scaling>
          <c:orientation val="minMax"/>
          <c:max val="0.45"/>
        </c:scaling>
        <c:delete val="0"/>
        <c:axPos val="l"/>
        <c:numFmt formatCode="0%" sourceLinked="1"/>
        <c:majorTickMark val="out"/>
        <c:minorTickMark val="none"/>
        <c:tickLblPos val="nextTo"/>
        <c:crossAx val="16053644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600"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0.0358</cdr:x>
      <cdr:y>0</cdr:y>
    </cdr:from>
    <cdr:to>
      <cdr:x>0.25802</cdr:x>
      <cdr:y>0.08877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368300" y="0"/>
          <a:ext cx="2285999" cy="2397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200" dirty="0"/>
            <a:t>Number of</a:t>
          </a:r>
          <a:r>
            <a:rPr lang="en-GB" sz="1200" baseline="0" dirty="0"/>
            <a:t> events</a:t>
          </a:r>
          <a:endParaRPr lang="en-GB" sz="12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0.05328</cdr:x>
      <cdr:y>0.00724</cdr:y>
    </cdr:from>
    <cdr:to>
      <cdr:x>0.433</cdr:x>
      <cdr:y>0.10151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79748" y="29780"/>
          <a:ext cx="3419151" cy="3877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600" dirty="0"/>
            <a:t>Proportion of FAR study estimates</a:t>
          </a:r>
        </a:p>
      </cdr:txBody>
    </cdr:sp>
  </cdr:relSizeAnchor>
  <cdr:relSizeAnchor xmlns:cdr="http://schemas.openxmlformats.org/drawingml/2006/chartDrawing">
    <cdr:from>
      <cdr:x>0.31015</cdr:x>
      <cdr:y>0.86747</cdr:y>
    </cdr:from>
    <cdr:to>
      <cdr:x>0.68534</cdr:x>
      <cdr:y>0.98145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786466" y="2029883"/>
          <a:ext cx="2161117" cy="2667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2000" dirty="0"/>
            <a:t>FAR estimate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25BCDF-D639-9F4E-B1E5-10E9E0EA1CC8}" type="datetimeFigureOut">
              <a:rPr lang="en-US" smtClean="0"/>
              <a:t>11/22/19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641A62-6C2A-AA48-9EAE-CD104D6EC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5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460375"/>
            <a:ext cx="5962650" cy="3354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22275" y="4191679"/>
            <a:ext cx="5962650" cy="5248968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800" b="0" dirty="0">
                <a:solidFill>
                  <a:schemeClr val="bg2">
                    <a:lumMod val="25000"/>
                  </a:schemeClr>
                </a:solidFill>
                <a:latin typeface="Helvetica Neue"/>
                <a:ea typeface="Helvetica Neue" charset="0"/>
                <a:cs typeface="Helvetica Neue" charset="0"/>
              </a:rPr>
              <a:t>Normal standard distribution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800" b="0" dirty="0">
                <a:solidFill>
                  <a:schemeClr val="bg2">
                    <a:lumMod val="25000"/>
                  </a:schemeClr>
                </a:solidFill>
                <a:latin typeface="Helvetica Neue"/>
                <a:ea typeface="Helvetica Neue" charset="0"/>
                <a:cs typeface="Helvetica Neue" charset="0"/>
              </a:rPr>
              <a:t>Move by 1.0</a:t>
            </a:r>
            <a:r>
              <a:rPr lang="el-GR" sz="800" b="0" dirty="0">
                <a:solidFill>
                  <a:schemeClr val="bg2">
                    <a:lumMod val="25000"/>
                  </a:schemeClr>
                </a:solidFill>
                <a:latin typeface="Helvetica Neue"/>
                <a:ea typeface="Helvetica Neue" charset="0"/>
                <a:cs typeface="Helvetica Neue" charset="0"/>
              </a:rPr>
              <a:t>σ</a:t>
            </a:r>
            <a:r>
              <a:rPr lang="en-US" sz="800" b="0" dirty="0">
                <a:solidFill>
                  <a:schemeClr val="bg2">
                    <a:lumMod val="25000"/>
                  </a:schemeClr>
                </a:solidFill>
                <a:latin typeface="Helvetica Neue"/>
                <a:ea typeface="Helvetica Neue" charset="0"/>
                <a:cs typeface="Helvetica Neue" charset="0"/>
              </a:rPr>
              <a:t> to</a:t>
            </a:r>
            <a:r>
              <a:rPr lang="en-US" sz="800" b="0" baseline="0" dirty="0">
                <a:solidFill>
                  <a:schemeClr val="bg2">
                    <a:lumMod val="25000"/>
                  </a:schemeClr>
                </a:solidFill>
                <a:latin typeface="Helvetica Neue"/>
                <a:ea typeface="Helvetica Neue" charset="0"/>
                <a:cs typeface="Helvetica Neue" charset="0"/>
              </a:rPr>
              <a:t> the right by year </a:t>
            </a:r>
            <a:r>
              <a:rPr lang="en-US" sz="800" b="0" i="1" baseline="0" dirty="0">
                <a:solidFill>
                  <a:schemeClr val="bg2">
                    <a:lumMod val="25000"/>
                  </a:schemeClr>
                </a:solidFill>
                <a:latin typeface="Helvetica Neue"/>
                <a:ea typeface="Helvetica Neue" charset="0"/>
                <a:cs typeface="Helvetica Neue" charset="0"/>
              </a:rPr>
              <a:t>k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800" b="0" i="0" baseline="0" dirty="0">
                <a:solidFill>
                  <a:schemeClr val="bg2">
                    <a:lumMod val="25000"/>
                  </a:schemeClr>
                </a:solidFill>
                <a:latin typeface="Helvetica Neue"/>
                <a:ea typeface="Helvetica Neue" charset="0"/>
                <a:cs typeface="Helvetica Neue" charset="0"/>
              </a:rPr>
              <a:t>This is equivalent to an event that occurred 1 in 6 (i.e. at 1 standard deviation) becoming the new mean (i.e. 0 standard deviations).  However it also means that something that was previously a 1 in 740 years (i.e. at 3 standard deviations) becoming the new 1 in 44 years (</a:t>
            </a:r>
            <a:r>
              <a:rPr lang="en-US" sz="800" b="0" i="0" baseline="0" dirty="0" err="1">
                <a:solidFill>
                  <a:schemeClr val="bg2">
                    <a:lumMod val="25000"/>
                  </a:schemeClr>
                </a:solidFill>
                <a:latin typeface="Helvetica Neue"/>
                <a:ea typeface="Helvetica Neue" charset="0"/>
                <a:cs typeface="Helvetica Neue" charset="0"/>
              </a:rPr>
              <a:t>i.e</a:t>
            </a:r>
            <a:r>
              <a:rPr lang="en-US" sz="800" b="0" i="0" baseline="0" dirty="0">
                <a:solidFill>
                  <a:schemeClr val="bg2">
                    <a:lumMod val="25000"/>
                  </a:schemeClr>
                </a:solidFill>
                <a:latin typeface="Helvetica Neue"/>
                <a:ea typeface="Helvetica Neue" charset="0"/>
                <a:cs typeface="Helvetica Neue" charset="0"/>
              </a:rPr>
              <a:t> 2 standard deviations).</a:t>
            </a:r>
            <a:endParaRPr lang="en-US" sz="800" b="0" i="1" baseline="0" dirty="0">
              <a:solidFill>
                <a:schemeClr val="bg2">
                  <a:lumMod val="25000"/>
                </a:schemeClr>
              </a:solidFill>
              <a:latin typeface="Helvetica Neue"/>
              <a:ea typeface="Helvetica Neue" charset="0"/>
              <a:cs typeface="Helvetica Neue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800" b="0" baseline="0" dirty="0">
                <a:solidFill>
                  <a:schemeClr val="bg2">
                    <a:lumMod val="25000"/>
                  </a:schemeClr>
                </a:solidFill>
                <a:latin typeface="Helvetica Neue"/>
                <a:ea typeface="Helvetica Neue" charset="0"/>
                <a:cs typeface="Helvetica Neue" charset="0"/>
              </a:rPr>
              <a:t>Assumes insurance retreat threshold of ~2% AEP (i.e. 1 in 50 year event)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800" b="0" baseline="0" dirty="0">
                <a:solidFill>
                  <a:schemeClr val="bg2">
                    <a:lumMod val="25000"/>
                  </a:schemeClr>
                </a:solidFill>
                <a:latin typeface="Helvetica Neue"/>
                <a:ea typeface="Helvetica Neue" charset="0"/>
                <a:cs typeface="Helvetica Neue" charset="0"/>
              </a:rPr>
              <a:t>Assumes a change in the standard deviation (i.e. the shape of the curve by 0.2</a:t>
            </a:r>
            <a:r>
              <a:rPr lang="el-GR" sz="800" b="0" dirty="0">
                <a:solidFill>
                  <a:schemeClr val="bg2">
                    <a:lumMod val="25000"/>
                  </a:schemeClr>
                </a:solidFill>
                <a:latin typeface="Helvetica Neue"/>
                <a:ea typeface="Helvetica Neue" charset="0"/>
                <a:cs typeface="Helvetica Neue" charset="0"/>
              </a:rPr>
              <a:t>σ</a:t>
            </a:r>
            <a:r>
              <a:rPr lang="en-NZ" sz="800" b="0" dirty="0">
                <a:solidFill>
                  <a:schemeClr val="bg2">
                    <a:lumMod val="25000"/>
                  </a:schemeClr>
                </a:solidFill>
                <a:latin typeface="Helvetica Neue"/>
                <a:ea typeface="Helvetica Neue" charset="0"/>
                <a:cs typeface="Helvetica Neue" charset="0"/>
              </a:rPr>
              <a:t> (i.e. move to the right of </a:t>
            </a:r>
            <a:r>
              <a:rPr lang="en-US" sz="800" b="0" dirty="0">
                <a:solidFill>
                  <a:schemeClr val="bg2">
                    <a:lumMod val="25000"/>
                  </a:schemeClr>
                </a:solidFill>
                <a:latin typeface="Helvetica Neue"/>
                <a:ea typeface="Helvetica Neue" charset="0"/>
                <a:cs typeface="Helvetica Neue" charset="0"/>
              </a:rPr>
              <a:t>1.0</a:t>
            </a:r>
            <a:r>
              <a:rPr lang="el-GR" sz="800" b="0" dirty="0">
                <a:solidFill>
                  <a:schemeClr val="bg2">
                    <a:lumMod val="25000"/>
                  </a:schemeClr>
                </a:solidFill>
                <a:latin typeface="Helvetica Neue"/>
                <a:ea typeface="Helvetica Neue" charset="0"/>
                <a:cs typeface="Helvetica Neue" charset="0"/>
              </a:rPr>
              <a:t>σ</a:t>
            </a:r>
            <a:r>
              <a:rPr lang="en-NZ" sz="800" b="0" dirty="0">
                <a:solidFill>
                  <a:schemeClr val="bg2">
                    <a:lumMod val="25000"/>
                  </a:schemeClr>
                </a:solidFill>
                <a:latin typeface="Helvetica Neue"/>
                <a:ea typeface="Helvetica Neue" charset="0"/>
                <a:cs typeface="Helvetica Neue" charset="0"/>
              </a:rPr>
              <a:t> and change</a:t>
            </a:r>
            <a:r>
              <a:rPr lang="en-NZ" sz="800" b="0" baseline="0" dirty="0">
                <a:solidFill>
                  <a:schemeClr val="bg2">
                    <a:lumMod val="25000"/>
                  </a:schemeClr>
                </a:solidFill>
                <a:latin typeface="Helvetica Neue"/>
                <a:ea typeface="Helvetica Neue" charset="0"/>
                <a:cs typeface="Helvetica Neue" charset="0"/>
              </a:rPr>
              <a:t> in shape of </a:t>
            </a:r>
            <a:r>
              <a:rPr lang="en-US" sz="800" b="0" baseline="0" dirty="0">
                <a:solidFill>
                  <a:schemeClr val="bg2">
                    <a:lumMod val="25000"/>
                  </a:schemeClr>
                </a:solidFill>
                <a:latin typeface="Helvetica Neue"/>
                <a:ea typeface="Helvetica Neue" charset="0"/>
                <a:cs typeface="Helvetica Neue" charset="0"/>
              </a:rPr>
              <a:t>0.2</a:t>
            </a:r>
            <a:r>
              <a:rPr lang="el-GR" sz="800" b="0" dirty="0">
                <a:solidFill>
                  <a:schemeClr val="bg2">
                    <a:lumMod val="25000"/>
                  </a:schemeClr>
                </a:solidFill>
                <a:latin typeface="Helvetica Neue"/>
                <a:ea typeface="Helvetica Neue" charset="0"/>
                <a:cs typeface="Helvetica Neue" charset="0"/>
              </a:rPr>
              <a:t>σ</a:t>
            </a:r>
            <a:r>
              <a:rPr lang="en-NZ" sz="800" b="0" dirty="0">
                <a:solidFill>
                  <a:schemeClr val="bg2">
                    <a:lumMod val="25000"/>
                  </a:schemeClr>
                </a:solidFill>
                <a:latin typeface="Helvetica Neue"/>
                <a:ea typeface="Helvetica Neue" charset="0"/>
                <a:cs typeface="Helvetica Neue" charset="0"/>
              </a:rPr>
              <a:t>)</a:t>
            </a:r>
            <a:endParaRPr lang="en-US" sz="800" b="0" baseline="0" dirty="0">
              <a:solidFill>
                <a:schemeClr val="bg2">
                  <a:lumMod val="25000"/>
                </a:schemeClr>
              </a:solidFill>
              <a:latin typeface="Helvetica Neue"/>
              <a:ea typeface="Helvetica Neue" charset="0"/>
              <a:cs typeface="Helvetica Neue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7F7D6B-795F-E940-8ADD-1E750138894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132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648A0-3333-3246-BAFB-C11F5CBF69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671B5F-CBBE-A340-8579-95CAA20966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3A121-94CD-F94C-88D7-2BC0382A5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BB85F-993B-2D44-A5D2-D7E7CE6A76A0}" type="datetimeFigureOut">
              <a:rPr lang="en-US" smtClean="0"/>
              <a:t>11/22/19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CDB7D4-4E6B-1446-91CC-FC672B25B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B71CA3-0278-A84C-A4B7-92A12C456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AA36E-D121-434D-8C9F-DF1BCEC5D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671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7DCC2-531F-3F47-8D03-44CE703D7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65DEA9-C44B-4B43-8F20-291A833970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E387D5-6BB7-084A-A0B4-7DFBFDF22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BB85F-993B-2D44-A5D2-D7E7CE6A76A0}" type="datetimeFigureOut">
              <a:rPr lang="en-US" smtClean="0"/>
              <a:t>11/22/19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D7B38F-9A6C-6447-B166-33AAFDA89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7F224A-70F2-8B46-A350-D2F733A96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AA36E-D121-434D-8C9F-DF1BCEC5D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220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858511-4782-0F4C-8B16-AE2BFD6F30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A2E385-31D2-F343-BC8F-81F49F1551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13D84E-BACD-9B4E-9614-2E0D4A19A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BB85F-993B-2D44-A5D2-D7E7CE6A76A0}" type="datetimeFigureOut">
              <a:rPr lang="en-US" smtClean="0"/>
              <a:t>11/22/19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DEB5AB-DA8C-8445-941B-DAA06E246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966E0B-E6B3-C44D-A8F3-62F6C9D7E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AA36E-D121-434D-8C9F-DF1BCEC5D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01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E1183-CA43-A946-85DD-A2435919F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370173-880A-5F45-994C-B3D1E0B4EF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1549EE-F245-6A45-B178-7DD0494A2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BB85F-993B-2D44-A5D2-D7E7CE6A76A0}" type="datetimeFigureOut">
              <a:rPr lang="en-US" smtClean="0"/>
              <a:t>11/22/19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8C25AB-7346-0D4A-8C35-D6B508EF0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63EC26-846D-704F-89D3-0CED6B722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AA36E-D121-434D-8C9F-DF1BCEC5D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538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80475-75A8-E544-90E5-BC732F3FA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C632D9-31FA-B549-BECF-21D9F99DAE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F0F636-12F2-6340-88D8-52D3F867F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BB85F-993B-2D44-A5D2-D7E7CE6A76A0}" type="datetimeFigureOut">
              <a:rPr lang="en-US" smtClean="0"/>
              <a:t>11/22/19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A34639-BEF3-C54A-B068-D7A21C055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0F4BB6-DC3C-E64C-AE35-98E2B5867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AA36E-D121-434D-8C9F-DF1BCEC5D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813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49145-1A96-EB45-A143-F41C89389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C26F3-59AC-0841-9414-793694F0B5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D70659-EAC8-934D-92AB-3B04172D5F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975938-9360-B549-B728-D3BDE89F1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BB85F-993B-2D44-A5D2-D7E7CE6A76A0}" type="datetimeFigureOut">
              <a:rPr lang="en-US" smtClean="0"/>
              <a:t>11/22/19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E9352F-A646-0E44-9329-73F549A63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EFB762-585E-E24B-9635-8C8CABC89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AA36E-D121-434D-8C9F-DF1BCEC5D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661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34DE4-02B3-3E42-8338-815337F2D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B9A860-762C-524F-AA3E-D5A56185C9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F39388-F321-F241-AA61-5E0C7BBA1E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CAF0C8-C6FE-FD49-AEBE-0EED00C6E5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1A7D74-FFA2-1145-A976-2D8F29C2A1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B6D2B6-ABA8-AB48-9905-A7CA186AB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BB85F-993B-2D44-A5D2-D7E7CE6A76A0}" type="datetimeFigureOut">
              <a:rPr lang="en-US" smtClean="0"/>
              <a:t>11/22/19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1689F4-BCFF-9047-BD6E-75CDF5767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9A1CBF-C749-CE41-80E1-556AD3735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AA36E-D121-434D-8C9F-DF1BCEC5D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359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B4EF6-CA38-0B49-9BEB-EAFD20A65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3509BE-BA70-874E-8940-8D67A4B29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BB85F-993B-2D44-A5D2-D7E7CE6A76A0}" type="datetimeFigureOut">
              <a:rPr lang="en-US" smtClean="0"/>
              <a:t>11/22/19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E5DAC-7F11-9F41-A55C-74A4C92D0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1AFF88-C590-A84E-83AC-756D9FB19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AA36E-D121-434D-8C9F-DF1BCEC5D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67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CACDAF-8EBD-E243-A73B-E931048CF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BB85F-993B-2D44-A5D2-D7E7CE6A76A0}" type="datetimeFigureOut">
              <a:rPr lang="en-US" smtClean="0"/>
              <a:t>11/22/19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3E546F-B530-094D-8752-50CB4E748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6B04E2-D2D9-6844-91BC-83B63E1C3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AA36E-D121-434D-8C9F-DF1BCEC5D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580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9D45F-5752-E149-AD4C-A8BA840D1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7D21AE-5A1A-BE45-88AE-19638D8E22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91A4BD-BEC2-E942-863E-23A46FD60A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24B366-5C93-874D-84AA-152B8DEF8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BB85F-993B-2D44-A5D2-D7E7CE6A76A0}" type="datetimeFigureOut">
              <a:rPr lang="en-US" smtClean="0"/>
              <a:t>11/22/19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E34BCB-B107-1D49-A751-6B66F76B0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1F2CED-A901-6C49-B79D-7AFB30DD6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AA36E-D121-434D-8C9F-DF1BCEC5D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178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C1D00-CC46-C54A-A26E-E12301775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C234D72-2E36-E84A-AC64-730B597021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8B77D3-9E40-9949-82DE-2A998DBDE2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E5161C-767F-0A43-BA94-110A259C3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BB85F-993B-2D44-A5D2-D7E7CE6A76A0}" type="datetimeFigureOut">
              <a:rPr lang="en-US" smtClean="0"/>
              <a:t>11/22/19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2D1BE4-50A8-7B40-BEAC-0C1391733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DC77D2-F048-1242-9505-58C4262CD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AA36E-D121-434D-8C9F-DF1BCEC5D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36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7B01601-7F68-1E48-8AA3-595D9FAB8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7158DA-A1E3-0145-93DB-F8ED72F5C6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F3385A-5225-8D4C-8C18-CF9D2C49A4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BB85F-993B-2D44-A5D2-D7E7CE6A76A0}" type="datetimeFigureOut">
              <a:rPr lang="en-US" smtClean="0"/>
              <a:t>11/22/19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97D97-E8E4-184F-BCC3-EBECB776B7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BD8A01-BFA2-5C4D-86F7-7D8CA78957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AA36E-D121-434D-8C9F-DF1BCEC5D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509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4F875-B62A-204F-BF37-36004687A9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122363"/>
            <a:ext cx="12192000" cy="2387600"/>
          </a:xfrm>
        </p:spPr>
        <p:txBody>
          <a:bodyPr>
            <a:normAutofit/>
          </a:bodyPr>
          <a:lstStyle/>
          <a:p>
            <a:r>
              <a:rPr lang="en-US" sz="4800" dirty="0"/>
              <a:t>As FAR as we know: </a:t>
            </a:r>
            <a:br>
              <a:rPr lang="en-US" sz="4800" dirty="0"/>
            </a:br>
            <a:r>
              <a:rPr lang="en-US" sz="4800" dirty="0">
                <a:solidFill>
                  <a:srgbClr val="FF0000"/>
                </a:solidFill>
              </a:rPr>
              <a:t>The Extreme Events Costs of Climate Change </a:t>
            </a:r>
            <a:r>
              <a:rPr lang="en-US" sz="4800" dirty="0"/>
              <a:t>thus FAR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BDA817-F4A3-C74E-87A1-30FEC4C8AA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890075"/>
            <a:ext cx="12192000" cy="281313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Resilience Seminar – November 2019</a:t>
            </a:r>
          </a:p>
          <a:p>
            <a:endParaRPr lang="en-US" dirty="0"/>
          </a:p>
          <a:p>
            <a:r>
              <a:rPr lang="en-US" dirty="0"/>
              <a:t>Ilan Noy</a:t>
            </a:r>
          </a:p>
          <a:p>
            <a:r>
              <a:rPr lang="en-US" dirty="0"/>
              <a:t>Chair in the Economics of Disasters</a:t>
            </a:r>
          </a:p>
          <a:p>
            <a:r>
              <a:rPr lang="en-US" dirty="0"/>
              <a:t>Victoria University of Wellington, New Zealand</a:t>
            </a:r>
          </a:p>
          <a:p>
            <a:r>
              <a:rPr lang="en-US" dirty="0"/>
              <a:t>With</a:t>
            </a:r>
          </a:p>
          <a:p>
            <a:r>
              <a:rPr lang="en-US" sz="2600" dirty="0"/>
              <a:t>Dave Frame (VUW), Sue Rosier (NIWA), Luke Harrington (Oxford), </a:t>
            </a:r>
            <a:r>
              <a:rPr lang="en-NZ" sz="2600" dirty="0"/>
              <a:t>Michael </a:t>
            </a:r>
            <a:r>
              <a:rPr lang="en-NZ" sz="2600" dirty="0" err="1"/>
              <a:t>Wehner</a:t>
            </a:r>
            <a:r>
              <a:rPr lang="en-NZ" sz="2600" dirty="0"/>
              <a:t> (Berk. Liv.)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7815602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B654E-ED07-4249-8FE3-22161330C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64904"/>
            <a:ext cx="10757386" cy="1728191"/>
          </a:xfrm>
        </p:spPr>
        <p:txBody>
          <a:bodyPr/>
          <a:lstStyle/>
          <a:p>
            <a:r>
              <a:rPr lang="en-NZ" b="1" i="1" dirty="0" err="1">
                <a:solidFill>
                  <a:srgbClr val="00B050"/>
                </a:solidFill>
              </a:rPr>
              <a:t>weather@home</a:t>
            </a:r>
            <a:r>
              <a:rPr lang="en-NZ" dirty="0"/>
              <a:t> with distributed computing</a:t>
            </a:r>
          </a:p>
        </p:txBody>
      </p:sp>
      <p:sp>
        <p:nvSpPr>
          <p:cNvPr id="3" name="AutoShape 2" descr="Image result for climateprediction.net logo">
            <a:extLst>
              <a:ext uri="{FF2B5EF4-FFF2-40B4-BE49-F238E27FC236}">
                <a16:creationId xmlns:a16="http://schemas.microsoft.com/office/drawing/2014/main" id="{7B363951-6CF0-4F3E-BE8D-417BA31B713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198496" y="2914650"/>
            <a:ext cx="579501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9728" tIns="54864" rIns="109728" bIns="54864" numCol="1" anchor="t" anchorCtr="0" compatLnSpc="1">
            <a:prstTxWarp prst="textNoShape">
              <a:avLst/>
            </a:prstTxWarp>
          </a:bodyPr>
          <a:lstStyle/>
          <a:p>
            <a:endParaRPr lang="en-NZ" sz="2160"/>
          </a:p>
        </p:txBody>
      </p:sp>
    </p:spTree>
    <p:extLst>
      <p:ext uri="{BB962C8B-B14F-4D97-AF65-F5344CB8AC3E}">
        <p14:creationId xmlns:p14="http://schemas.microsoft.com/office/powerpoint/2010/main" val="32821204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90AA7-D9A8-994A-A757-4E74DC92E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73641"/>
          </a:xfrm>
        </p:spPr>
        <p:txBody>
          <a:bodyPr>
            <a:normAutofit/>
          </a:bodyPr>
          <a:lstStyle/>
          <a:p>
            <a:r>
              <a:rPr lang="en-NZ" sz="3100" dirty="0"/>
              <a:t>Well, I sailed through the storm, strapped to the mast</a:t>
            </a:r>
            <a:br>
              <a:rPr lang="en-NZ" dirty="0"/>
            </a:br>
            <a:br>
              <a:rPr lang="en-NZ" dirty="0"/>
            </a:br>
            <a:r>
              <a:rPr lang="en-NZ" dirty="0"/>
              <a:t>The </a:t>
            </a:r>
            <a:r>
              <a:rPr lang="en-US" dirty="0"/>
              <a:t>Economic Costs of Storms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AF638A-597E-974C-965F-9A3C762BC8E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38766"/>
            <a:ext cx="10515600" cy="252622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63426B1-1FEA-D44F-86F8-C9A9A5742D4F}"/>
              </a:ext>
            </a:extLst>
          </p:cNvPr>
          <p:cNvSpPr/>
          <p:nvPr/>
        </p:nvSpPr>
        <p:spPr>
          <a:xfrm>
            <a:off x="838199" y="4996629"/>
            <a:ext cx="101191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kern="50" dirty="0">
                <a:latin typeface="+mj-lt"/>
                <a:ea typeface="Calibri" panose="020F0502020204030204" pitchFamily="34" charset="0"/>
              </a:rPr>
              <a:t>Noy, 2016. Tropical Storms: The Socio-Economics of Cyclones. </a:t>
            </a:r>
            <a:r>
              <a:rPr lang="en-US" i="1" kern="50" dirty="0">
                <a:latin typeface="+mj-lt"/>
                <a:ea typeface="Calibri" panose="020F0502020204030204" pitchFamily="34" charset="0"/>
              </a:rPr>
              <a:t>Nature Climate Change </a:t>
            </a:r>
            <a:r>
              <a:rPr lang="en-US" kern="50" dirty="0">
                <a:latin typeface="+mj-lt"/>
                <a:ea typeface="Calibri" panose="020F0502020204030204" pitchFamily="34" charset="0"/>
              </a:rPr>
              <a:t>6: 343-345.</a:t>
            </a:r>
            <a:r>
              <a:rPr lang="en-NZ" dirty="0">
                <a:latin typeface="+mj-lt"/>
              </a:rPr>
              <a:t> 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623561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79E00-C836-604A-8C57-C6D23DA1A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Multiplying the Two: FAR X Cost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0BF7BF-43FC-6A47-B9E8-C9B6823B6A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7127929" cy="4486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sz="2400" dirty="0">
                <a:latin typeface="+mj-lt"/>
              </a:rPr>
              <a:t>“If A has trebled the risk over its ‘pre-industrial’ level, then there is a sense in which A is ‘to blame’ for two-thirds of the current risk…. </a:t>
            </a:r>
          </a:p>
          <a:p>
            <a:pPr marL="0" indent="0">
              <a:buNone/>
            </a:pPr>
            <a:r>
              <a:rPr lang="en-NZ" sz="2400" dirty="0">
                <a:latin typeface="+mj-lt"/>
              </a:rPr>
              <a:t>We are not yet in the position to produce such figures for the contribution of greenhouse-gas emissions to the increased risk of flooding in south Oxford…But the point is, if we get the science right, we could be….”</a:t>
            </a:r>
          </a:p>
          <a:p>
            <a:pPr marL="0" indent="0">
              <a:buNone/>
            </a:pPr>
            <a:endParaRPr lang="en-NZ" sz="2400" dirty="0">
              <a:latin typeface="+mj-lt"/>
            </a:endParaRPr>
          </a:p>
          <a:p>
            <a:pPr marL="0" indent="0">
              <a:buNone/>
            </a:pPr>
            <a:r>
              <a:rPr lang="en-NZ" sz="1800" dirty="0">
                <a:latin typeface="+mj-lt"/>
              </a:rPr>
              <a:t>Allen, 2003. Liability for climate change. </a:t>
            </a:r>
            <a:r>
              <a:rPr lang="en-NZ" sz="1800" i="1" dirty="0">
                <a:latin typeface="+mj-lt"/>
              </a:rPr>
              <a:t>Nature</a:t>
            </a:r>
            <a:r>
              <a:rPr lang="en-NZ" sz="1800" dirty="0">
                <a:latin typeface="+mj-lt"/>
              </a:rPr>
              <a:t> 421, 891-892.</a:t>
            </a:r>
          </a:p>
          <a:p>
            <a:pPr marL="0" indent="0">
              <a:buNone/>
            </a:pPr>
            <a:endParaRPr lang="en-NZ" dirty="0"/>
          </a:p>
          <a:p>
            <a:pPr marL="0" indent="0">
              <a:buNone/>
            </a:pPr>
            <a:endParaRPr lang="en-NZ" sz="2400" dirty="0">
              <a:latin typeface="+mj-lt"/>
            </a:endParaRPr>
          </a:p>
          <a:p>
            <a:endParaRPr lang="en-NZ" sz="2400" dirty="0">
              <a:latin typeface="+mj-lt"/>
            </a:endParaRPr>
          </a:p>
          <a:p>
            <a:endParaRPr lang="en-NZ" sz="2400" dirty="0">
              <a:latin typeface="+mj-lt"/>
            </a:endParaRPr>
          </a:p>
          <a:p>
            <a:pPr marL="0" indent="0">
              <a:buNone/>
            </a:pPr>
            <a:endParaRPr lang="en-NZ" sz="2400" dirty="0">
              <a:latin typeface="+mj-lt"/>
            </a:endParaRPr>
          </a:p>
          <a:p>
            <a:pPr marL="0" indent="0">
              <a:buNone/>
            </a:pPr>
            <a:endParaRPr lang="en-US" sz="2400" dirty="0"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3901EE-341A-0E41-A369-A28F73300C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299"/>
          <a:stretch/>
        </p:blipFill>
        <p:spPr>
          <a:xfrm>
            <a:off x="8245098" y="1690687"/>
            <a:ext cx="3564609" cy="3242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5665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B6B15-3077-EC4E-84BB-E1980196F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I: </a:t>
            </a:r>
            <a:r>
              <a:rPr lang="en-NZ" dirty="0"/>
              <a:t>If you go down in the flood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BC7EB3F-EFEF-4849-BA33-ED3C17E3A6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3017689"/>
              </p:ext>
            </p:extLst>
          </p:nvPr>
        </p:nvGraphicFramePr>
        <p:xfrm>
          <a:off x="584614" y="1345914"/>
          <a:ext cx="10031725" cy="54225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94017">
                  <a:extLst>
                    <a:ext uri="{9D8B030D-6E8A-4147-A177-3AD203B41FA5}">
                      <a16:colId xmlns:a16="http://schemas.microsoft.com/office/drawing/2014/main" val="3571165380"/>
                    </a:ext>
                  </a:extLst>
                </a:gridCol>
                <a:gridCol w="1233997">
                  <a:extLst>
                    <a:ext uri="{9D8B030D-6E8A-4147-A177-3AD203B41FA5}">
                      <a16:colId xmlns:a16="http://schemas.microsoft.com/office/drawing/2014/main" val="1605979695"/>
                    </a:ext>
                  </a:extLst>
                </a:gridCol>
                <a:gridCol w="2353457">
                  <a:extLst>
                    <a:ext uri="{9D8B030D-6E8A-4147-A177-3AD203B41FA5}">
                      <a16:colId xmlns:a16="http://schemas.microsoft.com/office/drawing/2014/main" val="1285746025"/>
                    </a:ext>
                  </a:extLst>
                </a:gridCol>
                <a:gridCol w="1319135">
                  <a:extLst>
                    <a:ext uri="{9D8B030D-6E8A-4147-A177-3AD203B41FA5}">
                      <a16:colId xmlns:a16="http://schemas.microsoft.com/office/drawing/2014/main" val="1977343732"/>
                    </a:ext>
                  </a:extLst>
                </a:gridCol>
                <a:gridCol w="1394085">
                  <a:extLst>
                    <a:ext uri="{9D8B030D-6E8A-4147-A177-3AD203B41FA5}">
                      <a16:colId xmlns:a16="http://schemas.microsoft.com/office/drawing/2014/main" val="1816816497"/>
                    </a:ext>
                  </a:extLst>
                </a:gridCol>
                <a:gridCol w="1937034">
                  <a:extLst>
                    <a:ext uri="{9D8B030D-6E8A-4147-A177-3AD203B41FA5}">
                      <a16:colId xmlns:a16="http://schemas.microsoft.com/office/drawing/2014/main" val="2492900575"/>
                    </a:ext>
                  </a:extLst>
                </a:gridCol>
              </a:tblGrid>
              <a:tr h="5899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50" dirty="0">
                          <a:effectLst/>
                          <a:latin typeface="+mj-lt"/>
                        </a:rPr>
                        <a:t>Year</a:t>
                      </a:r>
                      <a:endParaRPr lang="en-NZ" sz="2400" b="1" kern="5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50" dirty="0">
                          <a:effectLst/>
                          <a:latin typeface="+mj-lt"/>
                        </a:rPr>
                        <a:t>Date</a:t>
                      </a:r>
                      <a:endParaRPr lang="en-NZ" sz="2400" b="1" kern="5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50" dirty="0">
                          <a:effectLst/>
                          <a:latin typeface="+mj-lt"/>
                        </a:rPr>
                        <a:t>Location</a:t>
                      </a:r>
                      <a:endParaRPr lang="en-NZ" sz="2400" b="1" kern="5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50" dirty="0">
                          <a:effectLst/>
                          <a:latin typeface="+mj-lt"/>
                        </a:rPr>
                        <a:t>FAR</a:t>
                      </a:r>
                      <a:endParaRPr lang="en-NZ" sz="2400" b="1" kern="5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50" dirty="0">
                          <a:effectLst/>
                          <a:latin typeface="+mj-lt"/>
                        </a:rPr>
                        <a:t>Insured Cost ($M)</a:t>
                      </a:r>
                      <a:endParaRPr lang="en-NZ" sz="2400" b="1" kern="5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50" dirty="0">
                          <a:effectLst/>
                          <a:latin typeface="+mj-lt"/>
                        </a:rPr>
                        <a:t>Attributable  Cost ($M)</a:t>
                      </a:r>
                      <a:endParaRPr lang="en-NZ" sz="2400" b="1" kern="5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6787495"/>
                  </a:ext>
                </a:extLst>
              </a:tr>
              <a:tr h="1887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kern="50" dirty="0">
                          <a:effectLst/>
                          <a:latin typeface="+mj-lt"/>
                        </a:rPr>
                        <a:t>2017</a:t>
                      </a:r>
                      <a:endParaRPr lang="en-NZ" sz="1800" kern="5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kern="50" dirty="0">
                          <a:effectLst/>
                          <a:latin typeface="+mj-lt"/>
                        </a:rPr>
                        <a:t>April</a:t>
                      </a:r>
                      <a:endParaRPr lang="en-NZ" sz="1800" kern="5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kern="50">
                          <a:effectLst/>
                          <a:latin typeface="+mj-lt"/>
                        </a:rPr>
                        <a:t>North Island</a:t>
                      </a:r>
                      <a:endParaRPr lang="en-NZ" sz="1800" kern="5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kern="50">
                          <a:effectLst/>
                          <a:latin typeface="+mj-lt"/>
                        </a:rPr>
                        <a:t>0.35±0.2</a:t>
                      </a:r>
                      <a:endParaRPr lang="en-NZ" sz="1800" kern="5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kern="50">
                          <a:effectLst/>
                          <a:latin typeface="+mj-lt"/>
                        </a:rPr>
                        <a:t>91.46</a:t>
                      </a:r>
                      <a:endParaRPr lang="en-NZ" sz="1800" kern="5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kern="50">
                          <a:effectLst/>
                          <a:latin typeface="+mj-lt"/>
                        </a:rPr>
                        <a:t>32.011</a:t>
                      </a:r>
                      <a:endParaRPr lang="en-NZ" sz="1800" kern="5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8411413"/>
                  </a:ext>
                </a:extLst>
              </a:tr>
              <a:tr h="3893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kern="50">
                          <a:effectLst/>
                          <a:latin typeface="+mj-lt"/>
                        </a:rPr>
                        <a:t>2007</a:t>
                      </a:r>
                      <a:endParaRPr lang="en-NZ" sz="1800" kern="5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kern="50" dirty="0">
                          <a:effectLst/>
                          <a:latin typeface="+mj-lt"/>
                        </a:rPr>
                        <a:t>July</a:t>
                      </a:r>
                      <a:endParaRPr lang="en-NZ" sz="1800" kern="5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kern="50" dirty="0">
                          <a:effectLst/>
                          <a:latin typeface="+mj-lt"/>
                        </a:rPr>
                        <a:t>Upper North Island</a:t>
                      </a:r>
                      <a:endParaRPr lang="en-NZ" sz="1800" kern="5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kern="50">
                          <a:effectLst/>
                          <a:latin typeface="+mj-lt"/>
                        </a:rPr>
                        <a:t>0.30±0.2</a:t>
                      </a:r>
                      <a:endParaRPr lang="en-NZ" sz="1800" kern="5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kern="50">
                          <a:effectLst/>
                          <a:latin typeface="+mj-lt"/>
                        </a:rPr>
                        <a:t>72.7</a:t>
                      </a:r>
                      <a:endParaRPr lang="en-NZ" sz="1800" kern="5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kern="50" dirty="0">
                          <a:effectLst/>
                          <a:latin typeface="+mj-lt"/>
                        </a:rPr>
                        <a:t>21.81</a:t>
                      </a:r>
                      <a:endParaRPr lang="en-NZ" sz="1800" kern="5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24280198"/>
                  </a:ext>
                </a:extLst>
              </a:tr>
              <a:tr h="3893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kern="50" dirty="0">
                          <a:effectLst/>
                          <a:latin typeface="+mj-lt"/>
                        </a:rPr>
                        <a:t>2017</a:t>
                      </a:r>
                      <a:endParaRPr lang="en-NZ" sz="1800" kern="5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kern="50" dirty="0">
                          <a:effectLst/>
                          <a:latin typeface="+mj-lt"/>
                        </a:rPr>
                        <a:t>March</a:t>
                      </a:r>
                      <a:endParaRPr lang="en-NZ" sz="1800" kern="5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kern="50">
                          <a:effectLst/>
                          <a:latin typeface="+mj-lt"/>
                        </a:rPr>
                        <a:t>Upper North Island</a:t>
                      </a:r>
                      <a:endParaRPr lang="en-NZ" sz="1800" kern="5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kern="50">
                          <a:effectLst/>
                          <a:latin typeface="+mj-lt"/>
                        </a:rPr>
                        <a:t>0.40±0.2</a:t>
                      </a:r>
                      <a:endParaRPr lang="en-NZ" sz="1800" kern="5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kern="50">
                          <a:effectLst/>
                          <a:latin typeface="+mj-lt"/>
                        </a:rPr>
                        <a:t>61.7</a:t>
                      </a:r>
                      <a:endParaRPr lang="en-NZ" sz="1800" kern="5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kern="50">
                          <a:effectLst/>
                          <a:latin typeface="+mj-lt"/>
                        </a:rPr>
                        <a:t>24.68</a:t>
                      </a:r>
                      <a:endParaRPr lang="en-NZ" sz="1800" kern="5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98781202"/>
                  </a:ext>
                </a:extLst>
              </a:tr>
              <a:tr h="1887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kern="50">
                          <a:effectLst/>
                          <a:latin typeface="+mj-lt"/>
                        </a:rPr>
                        <a:t>2013</a:t>
                      </a:r>
                      <a:endParaRPr lang="en-NZ" sz="1800" kern="5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kern="50" dirty="0">
                          <a:effectLst/>
                          <a:latin typeface="+mj-lt"/>
                        </a:rPr>
                        <a:t>April</a:t>
                      </a:r>
                      <a:endParaRPr lang="en-NZ" sz="1800" kern="5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kern="50" dirty="0">
                          <a:effectLst/>
                          <a:latin typeface="+mj-lt"/>
                        </a:rPr>
                        <a:t>Nelson, </a:t>
                      </a:r>
                      <a:r>
                        <a:rPr lang="en-US" sz="1800" kern="50" dirty="0" err="1">
                          <a:effectLst/>
                          <a:latin typeface="+mj-lt"/>
                        </a:rPr>
                        <a:t>BoP</a:t>
                      </a:r>
                      <a:endParaRPr lang="en-NZ" sz="1800" kern="5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kern="50" dirty="0">
                          <a:effectLst/>
                          <a:latin typeface="+mj-lt"/>
                        </a:rPr>
                        <a:t>0.30±0.2</a:t>
                      </a:r>
                      <a:endParaRPr lang="en-NZ" sz="1800" kern="5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kern="50">
                          <a:effectLst/>
                          <a:latin typeface="+mj-lt"/>
                        </a:rPr>
                        <a:t>48.2</a:t>
                      </a:r>
                      <a:endParaRPr lang="en-NZ" sz="1800" kern="5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kern="50">
                          <a:effectLst/>
                          <a:latin typeface="+mj-lt"/>
                        </a:rPr>
                        <a:t>14.46</a:t>
                      </a:r>
                      <a:endParaRPr lang="en-NZ" sz="1800" kern="5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15295720"/>
                  </a:ext>
                </a:extLst>
              </a:tr>
              <a:tr h="3893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kern="50">
                          <a:effectLst/>
                          <a:latin typeface="+mj-lt"/>
                        </a:rPr>
                        <a:t>2015</a:t>
                      </a:r>
                      <a:endParaRPr lang="en-NZ" sz="1800" kern="5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kern="50" dirty="0">
                          <a:effectLst/>
                          <a:latin typeface="+mj-lt"/>
                        </a:rPr>
                        <a:t>June</a:t>
                      </a:r>
                      <a:endParaRPr lang="en-NZ" sz="1800" kern="5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kern="50" dirty="0">
                          <a:effectLst/>
                          <a:latin typeface="+mj-lt"/>
                        </a:rPr>
                        <a:t>Lower North Island</a:t>
                      </a:r>
                      <a:endParaRPr lang="en-NZ" sz="1800" kern="5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kern="50" dirty="0">
                          <a:effectLst/>
                          <a:latin typeface="+mj-lt"/>
                        </a:rPr>
                        <a:t>0.10±0.2</a:t>
                      </a:r>
                      <a:endParaRPr lang="en-NZ" sz="1800" kern="5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kern="50">
                          <a:effectLst/>
                          <a:latin typeface="+mj-lt"/>
                        </a:rPr>
                        <a:t>42.4</a:t>
                      </a:r>
                      <a:endParaRPr lang="en-NZ" sz="1800" kern="5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kern="50">
                          <a:effectLst/>
                          <a:latin typeface="+mj-lt"/>
                        </a:rPr>
                        <a:t>4.24</a:t>
                      </a:r>
                      <a:endParaRPr lang="en-NZ" sz="1800" kern="5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07093710"/>
                  </a:ext>
                </a:extLst>
              </a:tr>
              <a:tr h="3893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kern="50">
                          <a:effectLst/>
                          <a:latin typeface="+mj-lt"/>
                        </a:rPr>
                        <a:t>2016</a:t>
                      </a:r>
                      <a:endParaRPr lang="en-NZ" sz="1800" kern="5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kern="50" dirty="0">
                          <a:effectLst/>
                          <a:latin typeface="+mj-lt"/>
                        </a:rPr>
                        <a:t>March</a:t>
                      </a:r>
                      <a:endParaRPr lang="en-NZ" sz="1800" kern="5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kern="50">
                          <a:effectLst/>
                          <a:latin typeface="+mj-lt"/>
                        </a:rPr>
                        <a:t>West Coast-Nelson</a:t>
                      </a:r>
                      <a:endParaRPr lang="en-NZ" sz="1800" kern="5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kern="50">
                          <a:effectLst/>
                          <a:latin typeface="+mj-lt"/>
                        </a:rPr>
                        <a:t>0.40±0.2</a:t>
                      </a:r>
                      <a:endParaRPr lang="en-NZ" sz="1800" kern="5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kern="50" dirty="0">
                          <a:effectLst/>
                          <a:latin typeface="+mj-lt"/>
                        </a:rPr>
                        <a:t>30.9</a:t>
                      </a:r>
                      <a:endParaRPr lang="en-NZ" sz="1800" kern="5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kern="50">
                          <a:effectLst/>
                          <a:latin typeface="+mj-lt"/>
                        </a:rPr>
                        <a:t>12.36</a:t>
                      </a:r>
                      <a:endParaRPr lang="en-NZ" sz="1800" kern="5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75442601"/>
                  </a:ext>
                </a:extLst>
              </a:tr>
              <a:tr h="1887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kern="50">
                          <a:effectLst/>
                          <a:latin typeface="+mj-lt"/>
                        </a:rPr>
                        <a:t>2015</a:t>
                      </a:r>
                      <a:endParaRPr lang="en-NZ" sz="1800" kern="5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kern="50" dirty="0">
                          <a:effectLst/>
                          <a:latin typeface="+mj-lt"/>
                        </a:rPr>
                        <a:t>June</a:t>
                      </a:r>
                      <a:endParaRPr lang="en-NZ" sz="1800" kern="5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kern="50">
                          <a:effectLst/>
                          <a:latin typeface="+mj-lt"/>
                        </a:rPr>
                        <a:t>Otago</a:t>
                      </a:r>
                      <a:endParaRPr lang="en-NZ" sz="1800" kern="5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kern="50">
                          <a:effectLst/>
                          <a:latin typeface="+mj-lt"/>
                        </a:rPr>
                        <a:t>0.05±0.2</a:t>
                      </a:r>
                      <a:endParaRPr lang="en-NZ" sz="1800" kern="5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kern="50" dirty="0">
                          <a:effectLst/>
                          <a:latin typeface="+mj-lt"/>
                        </a:rPr>
                        <a:t>28.8</a:t>
                      </a:r>
                      <a:endParaRPr lang="en-NZ" sz="1800" kern="5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kern="50">
                          <a:effectLst/>
                          <a:latin typeface="+mj-lt"/>
                        </a:rPr>
                        <a:t>1.44</a:t>
                      </a:r>
                      <a:endParaRPr lang="en-NZ" sz="1800" kern="5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54130876"/>
                  </a:ext>
                </a:extLst>
              </a:tr>
              <a:tr h="3893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kern="50">
                          <a:effectLst/>
                          <a:latin typeface="+mj-lt"/>
                        </a:rPr>
                        <a:t>2015</a:t>
                      </a:r>
                      <a:endParaRPr lang="en-NZ" sz="1800" kern="5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kern="50" dirty="0">
                          <a:effectLst/>
                          <a:latin typeface="+mj-lt"/>
                        </a:rPr>
                        <a:t>May</a:t>
                      </a:r>
                      <a:endParaRPr lang="en-NZ" sz="1800" kern="5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kern="50">
                          <a:effectLst/>
                          <a:latin typeface="+mj-lt"/>
                        </a:rPr>
                        <a:t>Lower North Island </a:t>
                      </a:r>
                      <a:endParaRPr lang="en-NZ" sz="1800" kern="5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kern="50">
                          <a:effectLst/>
                          <a:latin typeface="+mj-lt"/>
                        </a:rPr>
                        <a:t>0.30±0.2</a:t>
                      </a:r>
                      <a:endParaRPr lang="en-NZ" sz="1800" kern="5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kern="50">
                          <a:effectLst/>
                          <a:latin typeface="+mj-lt"/>
                        </a:rPr>
                        <a:t>22.4</a:t>
                      </a:r>
                      <a:endParaRPr lang="en-NZ" sz="1800" kern="5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kern="50" dirty="0">
                          <a:effectLst/>
                          <a:latin typeface="+mj-lt"/>
                        </a:rPr>
                        <a:t>6.72</a:t>
                      </a:r>
                      <a:endParaRPr lang="en-NZ" sz="1800" kern="5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87789124"/>
                  </a:ext>
                </a:extLst>
              </a:tr>
              <a:tr h="3893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kern="50">
                          <a:effectLst/>
                          <a:latin typeface="+mj-lt"/>
                        </a:rPr>
                        <a:t>2011</a:t>
                      </a:r>
                      <a:endParaRPr lang="en-NZ" sz="1800" kern="5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kern="50" dirty="0">
                          <a:effectLst/>
                          <a:latin typeface="+mj-lt"/>
                        </a:rPr>
                        <a:t>January</a:t>
                      </a:r>
                      <a:endParaRPr lang="en-NZ" sz="1800" kern="5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kern="50">
                          <a:effectLst/>
                          <a:latin typeface="+mj-lt"/>
                        </a:rPr>
                        <a:t>Northland to BoP</a:t>
                      </a:r>
                      <a:endParaRPr lang="en-NZ" sz="1800" kern="5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kern="50">
                          <a:effectLst/>
                          <a:latin typeface="+mj-lt"/>
                        </a:rPr>
                        <a:t>0.30±0.2</a:t>
                      </a:r>
                      <a:endParaRPr lang="en-NZ" sz="1800" kern="5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kern="50">
                          <a:effectLst/>
                          <a:latin typeface="+mj-lt"/>
                        </a:rPr>
                        <a:t>21.3</a:t>
                      </a:r>
                      <a:endParaRPr lang="en-NZ" sz="1800" kern="5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kern="50" dirty="0">
                          <a:effectLst/>
                          <a:latin typeface="+mj-lt"/>
                        </a:rPr>
                        <a:t>6.39</a:t>
                      </a:r>
                      <a:endParaRPr lang="en-NZ" sz="1800" kern="5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68852243"/>
                  </a:ext>
                </a:extLst>
              </a:tr>
              <a:tr h="1887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kern="50">
                          <a:effectLst/>
                          <a:latin typeface="+mj-lt"/>
                        </a:rPr>
                        <a:t>2014</a:t>
                      </a:r>
                      <a:endParaRPr lang="en-NZ" sz="1800" kern="5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kern="50" dirty="0">
                          <a:effectLst/>
                          <a:latin typeface="+mj-lt"/>
                        </a:rPr>
                        <a:t>July</a:t>
                      </a:r>
                      <a:endParaRPr lang="en-NZ" sz="1800" kern="5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kern="50">
                          <a:effectLst/>
                          <a:latin typeface="+mj-lt"/>
                        </a:rPr>
                        <a:t>Northland</a:t>
                      </a:r>
                      <a:endParaRPr lang="en-NZ" sz="1800" kern="5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kern="50">
                          <a:effectLst/>
                          <a:latin typeface="+mj-lt"/>
                        </a:rPr>
                        <a:t>0.30±0.2</a:t>
                      </a:r>
                      <a:endParaRPr lang="en-NZ" sz="1800" kern="5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kern="50">
                          <a:effectLst/>
                          <a:latin typeface="+mj-lt"/>
                        </a:rPr>
                        <a:t>19.3</a:t>
                      </a:r>
                      <a:endParaRPr lang="en-NZ" sz="1800" kern="5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kern="50" dirty="0">
                          <a:effectLst/>
                          <a:latin typeface="+mj-lt"/>
                        </a:rPr>
                        <a:t>5.79</a:t>
                      </a:r>
                      <a:endParaRPr lang="en-NZ" sz="1800" kern="5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45362417"/>
                  </a:ext>
                </a:extLst>
              </a:tr>
              <a:tr h="3893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kern="50">
                          <a:effectLst/>
                          <a:latin typeface="+mj-lt"/>
                        </a:rPr>
                        <a:t>2017</a:t>
                      </a:r>
                      <a:endParaRPr lang="en-NZ" sz="1800" kern="5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kern="50" dirty="0">
                          <a:effectLst/>
                          <a:latin typeface="+mj-lt"/>
                        </a:rPr>
                        <a:t>April</a:t>
                      </a:r>
                      <a:endParaRPr lang="en-NZ" sz="1800" kern="5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kern="50">
                          <a:effectLst/>
                          <a:latin typeface="+mj-lt"/>
                        </a:rPr>
                        <a:t>Mostly North Island </a:t>
                      </a:r>
                      <a:endParaRPr lang="en-NZ" sz="1800" kern="5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kern="50">
                          <a:effectLst/>
                          <a:latin typeface="+mj-lt"/>
                        </a:rPr>
                        <a:t>0.35±0.2</a:t>
                      </a:r>
                      <a:endParaRPr lang="en-NZ" sz="1800" kern="5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kern="50">
                          <a:effectLst/>
                          <a:latin typeface="+mj-lt"/>
                        </a:rPr>
                        <a:t>17.2</a:t>
                      </a:r>
                      <a:endParaRPr lang="en-NZ" sz="1800" kern="5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kern="50" dirty="0">
                          <a:effectLst/>
                          <a:latin typeface="+mj-lt"/>
                        </a:rPr>
                        <a:t>6.02</a:t>
                      </a:r>
                      <a:endParaRPr lang="en-NZ" sz="1800" kern="5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28560519"/>
                  </a:ext>
                </a:extLst>
              </a:tr>
              <a:tr h="1887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kern="50">
                          <a:effectLst/>
                          <a:latin typeface="+mj-lt"/>
                        </a:rPr>
                        <a:t>2007</a:t>
                      </a:r>
                      <a:endParaRPr lang="en-NZ" sz="1800" kern="5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kern="50" dirty="0">
                          <a:effectLst/>
                          <a:latin typeface="+mj-lt"/>
                        </a:rPr>
                        <a:t>March</a:t>
                      </a:r>
                      <a:endParaRPr lang="en-NZ" sz="1800" kern="5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kern="50">
                          <a:effectLst/>
                          <a:latin typeface="+mj-lt"/>
                        </a:rPr>
                        <a:t>Far North</a:t>
                      </a:r>
                      <a:endParaRPr lang="en-NZ" sz="1800" kern="5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kern="50">
                          <a:effectLst/>
                          <a:latin typeface="+mj-lt"/>
                        </a:rPr>
                        <a:t>0.30±0.2</a:t>
                      </a:r>
                      <a:endParaRPr lang="en-NZ" sz="1800" kern="5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kern="50">
                          <a:effectLst/>
                          <a:latin typeface="+mj-lt"/>
                        </a:rPr>
                        <a:t>15.2</a:t>
                      </a:r>
                      <a:endParaRPr lang="en-NZ" sz="1800" kern="5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kern="50" dirty="0">
                          <a:effectLst/>
                          <a:latin typeface="+mj-lt"/>
                        </a:rPr>
                        <a:t>4.56</a:t>
                      </a:r>
                      <a:endParaRPr lang="en-NZ" sz="1800" kern="5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54857582"/>
                  </a:ext>
                </a:extLst>
              </a:tr>
              <a:tr h="188765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kern="50" dirty="0">
                          <a:effectLst/>
                          <a:latin typeface="+mj-lt"/>
                        </a:rPr>
                        <a:t>Total attributable extreme rainfall insurance costs</a:t>
                      </a:r>
                      <a:endParaRPr lang="en-NZ" sz="2400" b="1" kern="5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kern="50" dirty="0">
                          <a:effectLst/>
                          <a:latin typeface="+mj-lt"/>
                        </a:rPr>
                        <a:t>$140.48 </a:t>
                      </a:r>
                      <a:endParaRPr lang="en-NZ" sz="2400" b="1" kern="5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645325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80817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B6B15-3077-EC4E-84BB-E1980196F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114604"/>
          </a:xfrm>
        </p:spPr>
        <p:txBody>
          <a:bodyPr>
            <a:normAutofit/>
          </a:bodyPr>
          <a:lstStyle/>
          <a:p>
            <a:r>
              <a:rPr lang="en-US" sz="4000" dirty="0"/>
              <a:t>Case II: </a:t>
            </a:r>
            <a:r>
              <a:rPr lang="en-NZ" sz="4000" dirty="0"/>
              <a:t>Trouble in the city, trouble in the farm</a:t>
            </a:r>
            <a:br>
              <a:rPr lang="en-NZ" sz="4000" dirty="0"/>
            </a:br>
            <a:br>
              <a:rPr lang="en-NZ" sz="4000" dirty="0"/>
            </a:br>
            <a:r>
              <a:rPr lang="en-US" sz="4000" dirty="0"/>
              <a:t>Droughts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BC7EB3F-EFEF-4849-BA33-ED3C17E3A6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2896764"/>
              </p:ext>
            </p:extLst>
          </p:nvPr>
        </p:nvGraphicFramePr>
        <p:xfrm>
          <a:off x="847242" y="2324847"/>
          <a:ext cx="10506558" cy="16721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82474">
                  <a:extLst>
                    <a:ext uri="{9D8B030D-6E8A-4147-A177-3AD203B41FA5}">
                      <a16:colId xmlns:a16="http://schemas.microsoft.com/office/drawing/2014/main" val="3571165380"/>
                    </a:ext>
                  </a:extLst>
                </a:gridCol>
                <a:gridCol w="1123983">
                  <a:extLst>
                    <a:ext uri="{9D8B030D-6E8A-4147-A177-3AD203B41FA5}">
                      <a16:colId xmlns:a16="http://schemas.microsoft.com/office/drawing/2014/main" val="1605979695"/>
                    </a:ext>
                  </a:extLst>
                </a:gridCol>
                <a:gridCol w="1718087">
                  <a:extLst>
                    <a:ext uri="{9D8B030D-6E8A-4147-A177-3AD203B41FA5}">
                      <a16:colId xmlns:a16="http://schemas.microsoft.com/office/drawing/2014/main" val="1977343732"/>
                    </a:ext>
                  </a:extLst>
                </a:gridCol>
                <a:gridCol w="3018696">
                  <a:extLst>
                    <a:ext uri="{9D8B030D-6E8A-4147-A177-3AD203B41FA5}">
                      <a16:colId xmlns:a16="http://schemas.microsoft.com/office/drawing/2014/main" val="1816816497"/>
                    </a:ext>
                  </a:extLst>
                </a:gridCol>
                <a:gridCol w="3263318">
                  <a:extLst>
                    <a:ext uri="{9D8B030D-6E8A-4147-A177-3AD203B41FA5}">
                      <a16:colId xmlns:a16="http://schemas.microsoft.com/office/drawing/2014/main" val="2492900575"/>
                    </a:ext>
                  </a:extLst>
                </a:gridCol>
              </a:tblGrid>
              <a:tr h="5899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5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Year</a:t>
                      </a:r>
                      <a:endParaRPr lang="en-NZ" sz="2400" b="1" kern="5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5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Date</a:t>
                      </a:r>
                      <a:endParaRPr lang="en-NZ" sz="2400" b="1" kern="5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5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FAR</a:t>
                      </a:r>
                      <a:endParaRPr lang="en-NZ" sz="2400" b="1" kern="5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5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Indirect Losses ($M)</a:t>
                      </a:r>
                      <a:endParaRPr lang="en-NZ" sz="2400" b="1" kern="5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5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Attributable  Losses ($M)</a:t>
                      </a:r>
                      <a:endParaRPr lang="en-NZ" sz="2400" b="1" kern="5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6787495"/>
                  </a:ext>
                </a:extLst>
              </a:tr>
              <a:tr h="1887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0" kern="5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2007/08</a:t>
                      </a:r>
                      <a:endParaRPr lang="en-NZ" sz="1800" b="0" kern="5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0" kern="5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Summer</a:t>
                      </a:r>
                      <a:endParaRPr lang="en-NZ" sz="1800" b="0" kern="5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0" kern="5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0.15 (0.05-0.4)</a:t>
                      </a:r>
                      <a:endParaRPr lang="en-NZ" sz="1800" b="0" kern="5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kern="5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3,237</a:t>
                      </a:r>
                      <a:endParaRPr lang="en-NZ" sz="1800" kern="5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kern="5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485</a:t>
                      </a:r>
                      <a:endParaRPr lang="en-NZ" sz="1800" kern="5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8411413"/>
                  </a:ext>
                </a:extLst>
              </a:tr>
              <a:tr h="3893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0" kern="5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2012/13</a:t>
                      </a:r>
                      <a:endParaRPr lang="en-NZ" sz="1800" b="0" kern="5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0" kern="5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Summer</a:t>
                      </a:r>
                      <a:endParaRPr lang="en-NZ" sz="1800" b="0" kern="5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0" kern="5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0.20 (0.15-0.4)</a:t>
                      </a:r>
                      <a:endParaRPr lang="en-NZ" sz="1800" b="0" kern="5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kern="5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1,575</a:t>
                      </a:r>
                      <a:endParaRPr lang="en-NZ" sz="1800" kern="5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kern="5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315</a:t>
                      </a:r>
                      <a:endParaRPr lang="en-NZ" sz="1800" kern="5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24280198"/>
                  </a:ext>
                </a:extLst>
              </a:tr>
              <a:tr h="188765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kern="5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Total attributable extreme rainfall insurance costs</a:t>
                      </a:r>
                      <a:endParaRPr lang="en-NZ" sz="2400" b="1" kern="5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$800</a:t>
                      </a:r>
                      <a:endParaRPr lang="en-NZ" sz="1800" b="1" kern="5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645325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81599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24FE90-F47F-5F42-9017-6CCC83F5E9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07390"/>
            <a:ext cx="10515600" cy="51695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latin typeface="+mj-lt"/>
              </a:rPr>
              <a:t>The Next Steps:</a:t>
            </a:r>
          </a:p>
          <a:p>
            <a:pPr marL="0" indent="0">
              <a:buNone/>
            </a:pPr>
            <a:endParaRPr lang="en-US" sz="3600" dirty="0">
              <a:latin typeface="+mj-lt"/>
            </a:endParaRPr>
          </a:p>
          <a:p>
            <a:r>
              <a:rPr lang="en-US" dirty="0">
                <a:latin typeface="+mj-lt"/>
              </a:rPr>
              <a:t>Establish a comprehensive Extreme Weather Events loss database</a:t>
            </a:r>
          </a:p>
          <a:p>
            <a:r>
              <a:rPr lang="en-US" dirty="0">
                <a:latin typeface="+mj-lt"/>
              </a:rPr>
              <a:t>Formalize the calculation of FARs for each past event</a:t>
            </a:r>
          </a:p>
          <a:p>
            <a:pPr lvl="1"/>
            <a:r>
              <a:rPr lang="en-US" dirty="0">
                <a:solidFill>
                  <a:srgbClr val="FF0000"/>
                </a:solidFill>
                <a:latin typeface="+mj-lt"/>
              </a:rPr>
              <a:t>Storms / cyclones </a:t>
            </a:r>
            <a:r>
              <a:rPr lang="en-US" dirty="0">
                <a:latin typeface="+mj-lt"/>
              </a:rPr>
              <a:t>– feasible with current modelling (esp. </a:t>
            </a:r>
            <a:r>
              <a:rPr lang="en-US" dirty="0" err="1">
                <a:latin typeface="+mj-lt"/>
              </a:rPr>
              <a:t>percip</a:t>
            </a:r>
            <a:r>
              <a:rPr lang="en-US" dirty="0">
                <a:latin typeface="+mj-lt"/>
              </a:rPr>
              <a:t>.)</a:t>
            </a:r>
          </a:p>
          <a:p>
            <a:pPr lvl="1"/>
            <a:r>
              <a:rPr lang="en-US" dirty="0">
                <a:solidFill>
                  <a:srgbClr val="FF0000"/>
                </a:solidFill>
                <a:latin typeface="+mj-lt"/>
              </a:rPr>
              <a:t>Fires</a:t>
            </a:r>
            <a:r>
              <a:rPr lang="en-US" dirty="0">
                <a:latin typeface="+mj-lt"/>
              </a:rPr>
              <a:t> – need to add forest models</a:t>
            </a:r>
          </a:p>
          <a:p>
            <a:pPr lvl="1"/>
            <a:r>
              <a:rPr lang="en-US" dirty="0">
                <a:solidFill>
                  <a:srgbClr val="FF0000"/>
                </a:solidFill>
                <a:latin typeface="+mj-lt"/>
              </a:rPr>
              <a:t>Hail</a:t>
            </a:r>
            <a:r>
              <a:rPr lang="en-US" dirty="0">
                <a:latin typeface="+mj-lt"/>
              </a:rPr>
              <a:t> – not yet; maybe possible with downscaling</a:t>
            </a:r>
          </a:p>
          <a:p>
            <a:pPr lvl="1"/>
            <a:r>
              <a:rPr lang="en-US" dirty="0">
                <a:solidFill>
                  <a:srgbClr val="FF0000"/>
                </a:solidFill>
                <a:latin typeface="+mj-lt"/>
              </a:rPr>
              <a:t>Frost</a:t>
            </a:r>
            <a:r>
              <a:rPr lang="en-US" dirty="0">
                <a:latin typeface="+mj-lt"/>
              </a:rPr>
              <a:t> – modelling not there yet</a:t>
            </a:r>
          </a:p>
          <a:p>
            <a:pPr lvl="1"/>
            <a:r>
              <a:rPr lang="en-US" dirty="0">
                <a:solidFill>
                  <a:srgbClr val="FF0000"/>
                </a:solidFill>
                <a:latin typeface="+mj-lt"/>
              </a:rPr>
              <a:t>Tornadoes</a:t>
            </a:r>
            <a:r>
              <a:rPr lang="en-US" dirty="0">
                <a:latin typeface="+mj-lt"/>
              </a:rPr>
              <a:t> – not even close</a:t>
            </a:r>
          </a:p>
          <a:p>
            <a:r>
              <a:rPr lang="en-US" dirty="0">
                <a:latin typeface="+mj-lt"/>
              </a:rPr>
              <a:t>Project the future</a:t>
            </a:r>
          </a:p>
        </p:txBody>
      </p:sp>
    </p:spTree>
    <p:extLst>
      <p:ext uri="{BB962C8B-B14F-4D97-AF65-F5344CB8AC3E}">
        <p14:creationId xmlns:p14="http://schemas.microsoft.com/office/powerpoint/2010/main" val="3908406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147FB-4794-B04D-AE9A-0C49B8B53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Case III: </a:t>
            </a:r>
            <a:r>
              <a:rPr lang="en-NZ" sz="4000" dirty="0"/>
              <a:t>I'll give </a:t>
            </a:r>
            <a:r>
              <a:rPr lang="en-NZ" sz="4000" dirty="0" err="1"/>
              <a:t>ya</a:t>
            </a:r>
            <a:r>
              <a:rPr lang="en-NZ" sz="4000" dirty="0"/>
              <a:t> shelter from the storm</a:t>
            </a:r>
            <a:endParaRPr lang="en-US" sz="4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4D15B2-3021-E34D-8500-8FF308661E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1800" y="1428749"/>
            <a:ext cx="8788400" cy="494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9345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BAFDA-FE60-A644-8352-51041FAE6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75731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NZ" dirty="0"/>
              <a:t>“This is a tough hurricane…tremendously big, and tremendously wet…one of the wettest we've ever seen </a:t>
            </a:r>
            <a:r>
              <a:rPr lang="en-NZ" b="1" dirty="0"/>
              <a:t>from the standpoint of water</a:t>
            </a:r>
            <a:r>
              <a:rPr lang="en-NZ" dirty="0"/>
              <a:t>.” </a:t>
            </a:r>
            <a:br>
              <a:rPr lang="en-NZ" dirty="0"/>
            </a:br>
            <a:r>
              <a:rPr lang="en-NZ" dirty="0"/>
              <a:t>							(D. Trump, 2018)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1536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147FB-4794-B04D-AE9A-0C49B8B53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365125"/>
            <a:ext cx="10642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Anthropogenic Hurricane Harvey = 67 US$B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1B1E983-C4A7-7046-AFC2-BE3C828BF7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2639435"/>
              </p:ext>
            </p:extLst>
          </p:nvPr>
        </p:nvGraphicFramePr>
        <p:xfrm>
          <a:off x="711200" y="1993111"/>
          <a:ext cx="8200325" cy="19020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27607">
                  <a:extLst>
                    <a:ext uri="{9D8B030D-6E8A-4147-A177-3AD203B41FA5}">
                      <a16:colId xmlns:a16="http://schemas.microsoft.com/office/drawing/2014/main" val="2842405077"/>
                    </a:ext>
                  </a:extLst>
                </a:gridCol>
                <a:gridCol w="2572718">
                  <a:extLst>
                    <a:ext uri="{9D8B030D-6E8A-4147-A177-3AD203B41FA5}">
                      <a16:colId xmlns:a16="http://schemas.microsoft.com/office/drawing/2014/main" val="3645506227"/>
                    </a:ext>
                  </a:extLst>
                </a:gridCol>
              </a:tblGrid>
              <a:tr h="69170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NZ" sz="3200" dirty="0">
                          <a:effectLst/>
                        </a:rPr>
                        <a:t>ATTRIBUTION</a:t>
                      </a:r>
                      <a:endParaRPr lang="en-NZ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239" marR="612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NZ" sz="2000" dirty="0">
                          <a:effectLst/>
                        </a:rPr>
                        <a:t>FAR</a:t>
                      </a:r>
                      <a:endParaRPr lang="en-US" sz="2000" dirty="0"/>
                    </a:p>
                  </a:txBody>
                  <a:tcPr marL="61239" marR="61239" marT="0" marB="0"/>
                </a:tc>
                <a:extLst>
                  <a:ext uri="{0D108BD9-81ED-4DB2-BD59-A6C34878D82A}">
                    <a16:rowId xmlns:a16="http://schemas.microsoft.com/office/drawing/2014/main" val="3797700999"/>
                  </a:ext>
                </a:extLst>
              </a:tr>
              <a:tr h="40344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NZ" sz="2000" b="0" dirty="0">
                          <a:effectLst/>
                        </a:rPr>
                        <a:t>van </a:t>
                      </a:r>
                      <a:r>
                        <a:rPr lang="en-NZ" sz="2000" b="0" dirty="0" err="1">
                          <a:effectLst/>
                        </a:rPr>
                        <a:t>Oldenborgh</a:t>
                      </a:r>
                      <a:r>
                        <a:rPr lang="en-NZ" sz="2000" b="0" dirty="0">
                          <a:effectLst/>
                        </a:rPr>
                        <a:t> et al. (2017)</a:t>
                      </a:r>
                      <a:endParaRPr lang="en-NZ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239" marR="612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NZ" sz="2000" b="0" dirty="0">
                          <a:effectLst/>
                        </a:rPr>
                        <a:t>0.67 (0.33 – 0.8)</a:t>
                      </a:r>
                      <a:endParaRPr lang="en-US" sz="2000" b="0" dirty="0"/>
                    </a:p>
                  </a:txBody>
                  <a:tcPr marL="61239" marR="61239" marT="0" marB="0"/>
                </a:tc>
                <a:extLst>
                  <a:ext uri="{0D108BD9-81ED-4DB2-BD59-A6C34878D82A}">
                    <a16:rowId xmlns:a16="http://schemas.microsoft.com/office/drawing/2014/main" val="3638144270"/>
                  </a:ext>
                </a:extLst>
              </a:tr>
              <a:tr h="40344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NZ" sz="2000" b="0" dirty="0">
                          <a:effectLst/>
                        </a:rPr>
                        <a:t>Risser &amp; </a:t>
                      </a:r>
                      <a:r>
                        <a:rPr lang="en-NZ" sz="2000" b="0" dirty="0" err="1">
                          <a:effectLst/>
                        </a:rPr>
                        <a:t>Wehner</a:t>
                      </a:r>
                      <a:r>
                        <a:rPr lang="en-NZ" sz="2000" b="0" dirty="0">
                          <a:effectLst/>
                        </a:rPr>
                        <a:t> (2017) (large region)</a:t>
                      </a:r>
                      <a:endParaRPr lang="en-NZ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239" marR="612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NZ" sz="2000" b="0" dirty="0">
                          <a:effectLst/>
                        </a:rPr>
                        <a:t>0.8</a:t>
                      </a:r>
                      <a:endParaRPr lang="en-NZ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239" marR="61239" marT="0" marB="0"/>
                </a:tc>
                <a:extLst>
                  <a:ext uri="{0D108BD9-81ED-4DB2-BD59-A6C34878D82A}">
                    <a16:rowId xmlns:a16="http://schemas.microsoft.com/office/drawing/2014/main" val="2394081732"/>
                  </a:ext>
                </a:extLst>
              </a:tr>
              <a:tr h="4034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2000" b="0" dirty="0">
                          <a:effectLst/>
                        </a:rPr>
                        <a:t>Risser &amp; </a:t>
                      </a:r>
                      <a:r>
                        <a:rPr lang="en-NZ" sz="2000" b="0" dirty="0" err="1">
                          <a:effectLst/>
                        </a:rPr>
                        <a:t>Wehner</a:t>
                      </a:r>
                      <a:r>
                        <a:rPr lang="en-NZ" sz="2000" b="0" dirty="0">
                          <a:effectLst/>
                        </a:rPr>
                        <a:t> (2017) (small region)</a:t>
                      </a:r>
                      <a:endParaRPr lang="en-NZ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239" marR="612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NZ" sz="2000" b="0" dirty="0">
                          <a:effectLst/>
                        </a:rPr>
                        <a:t>0.9</a:t>
                      </a:r>
                      <a:endParaRPr lang="en-NZ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239" marR="61239" marT="0" marB="0"/>
                </a:tc>
                <a:extLst>
                  <a:ext uri="{0D108BD9-81ED-4DB2-BD59-A6C34878D82A}">
                    <a16:rowId xmlns:a16="http://schemas.microsoft.com/office/drawing/2014/main" val="3292318389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7055B10-A7AF-A045-993D-99EBA9D8DB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3680295"/>
              </p:ext>
            </p:extLst>
          </p:nvPr>
        </p:nvGraphicFramePr>
        <p:xfrm>
          <a:off x="711200" y="4197572"/>
          <a:ext cx="8789261" cy="2133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42036">
                  <a:extLst>
                    <a:ext uri="{9D8B030D-6E8A-4147-A177-3AD203B41FA5}">
                      <a16:colId xmlns:a16="http://schemas.microsoft.com/office/drawing/2014/main" val="1164724133"/>
                    </a:ext>
                  </a:extLst>
                </a:gridCol>
                <a:gridCol w="1884811">
                  <a:extLst>
                    <a:ext uri="{9D8B030D-6E8A-4147-A177-3AD203B41FA5}">
                      <a16:colId xmlns:a16="http://schemas.microsoft.com/office/drawing/2014/main" val="2051035351"/>
                    </a:ext>
                  </a:extLst>
                </a:gridCol>
                <a:gridCol w="2030278">
                  <a:extLst>
                    <a:ext uri="{9D8B030D-6E8A-4147-A177-3AD203B41FA5}">
                      <a16:colId xmlns:a16="http://schemas.microsoft.com/office/drawing/2014/main" val="48132375"/>
                    </a:ext>
                  </a:extLst>
                </a:gridCol>
                <a:gridCol w="2123268">
                  <a:extLst>
                    <a:ext uri="{9D8B030D-6E8A-4147-A177-3AD203B41FA5}">
                      <a16:colId xmlns:a16="http://schemas.microsoft.com/office/drawing/2014/main" val="1789722628"/>
                    </a:ext>
                  </a:extLst>
                </a:gridCol>
                <a:gridCol w="1208868">
                  <a:extLst>
                    <a:ext uri="{9D8B030D-6E8A-4147-A177-3AD203B41FA5}">
                      <a16:colId xmlns:a16="http://schemas.microsoft.com/office/drawing/2014/main" val="2228962419"/>
                    </a:ext>
                  </a:extLst>
                </a:gridCol>
              </a:tblGrid>
              <a:tr h="8027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NZ" sz="3200" dirty="0">
                          <a:effectLst/>
                        </a:rPr>
                        <a:t>COSTS</a:t>
                      </a:r>
                      <a:endParaRPr lang="en-NZ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NZ" sz="2000" dirty="0">
                          <a:effectLst/>
                        </a:rPr>
                        <a:t>Direct damage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NZ" sz="2000" dirty="0">
                          <a:effectLst/>
                        </a:rPr>
                        <a:t>(In 2017 US$B)</a:t>
                      </a:r>
                      <a:endParaRPr lang="en-N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NZ" sz="2000" dirty="0">
                          <a:effectLst/>
                        </a:rPr>
                        <a:t>Insured damage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NZ" sz="2000" dirty="0">
                          <a:effectLst/>
                        </a:rPr>
                        <a:t>(In 2017 US$B)</a:t>
                      </a:r>
                      <a:endParaRPr lang="en-N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NZ" sz="2000">
                          <a:effectLst/>
                        </a:rPr>
                        <a:t>Number of people affected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NZ" sz="2000">
                          <a:effectLst/>
                        </a:rPr>
                        <a:t>(in thousands)</a:t>
                      </a:r>
                      <a:endParaRPr lang="en-N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NZ" sz="2000" dirty="0">
                          <a:effectLst/>
                        </a:rPr>
                        <a:t>Mortality</a:t>
                      </a:r>
                      <a:endParaRPr lang="en-N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59433158"/>
                  </a:ext>
                </a:extLst>
              </a:tr>
              <a:tr h="24851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NZ" sz="2000" b="0" dirty="0">
                          <a:effectLst/>
                        </a:rPr>
                        <a:t>NOAA</a:t>
                      </a:r>
                      <a:endParaRPr lang="en-NZ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NZ" sz="2000" b="0" dirty="0">
                          <a:effectLst/>
                        </a:rPr>
                        <a:t>125</a:t>
                      </a:r>
                      <a:endParaRPr lang="en-NZ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NZ" sz="2000" b="0">
                          <a:effectLst/>
                        </a:rPr>
                        <a:t> </a:t>
                      </a:r>
                      <a:endParaRPr lang="en-NZ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NZ" sz="2000" b="0">
                          <a:effectLst/>
                        </a:rPr>
                        <a:t> </a:t>
                      </a:r>
                      <a:endParaRPr lang="en-NZ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NZ" sz="2000" b="0">
                          <a:effectLst/>
                        </a:rPr>
                        <a:t>68</a:t>
                      </a:r>
                      <a:endParaRPr lang="en-NZ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56354297"/>
                  </a:ext>
                </a:extLst>
              </a:tr>
              <a:tr h="24851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NZ" sz="2000" b="0">
                          <a:effectLst/>
                        </a:rPr>
                        <a:t>EMDAT</a:t>
                      </a:r>
                      <a:endParaRPr lang="en-NZ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NZ" sz="2000" b="0">
                          <a:effectLst/>
                        </a:rPr>
                        <a:t>95</a:t>
                      </a:r>
                      <a:endParaRPr lang="en-NZ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NZ" sz="2000" b="0" dirty="0">
                          <a:effectLst/>
                        </a:rPr>
                        <a:t>30</a:t>
                      </a:r>
                      <a:endParaRPr lang="en-NZ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NZ" sz="2000" b="0">
                          <a:effectLst/>
                        </a:rPr>
                        <a:t>582</a:t>
                      </a:r>
                      <a:endParaRPr lang="en-NZ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NZ" sz="2000" b="0">
                          <a:effectLst/>
                        </a:rPr>
                        <a:t>88</a:t>
                      </a:r>
                      <a:endParaRPr lang="en-NZ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31530095"/>
                  </a:ext>
                </a:extLst>
              </a:tr>
              <a:tr h="24851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NZ" sz="2000" b="0">
                          <a:effectLst/>
                        </a:rPr>
                        <a:t>MunichRe</a:t>
                      </a:r>
                      <a:endParaRPr lang="en-NZ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NZ" sz="2000" b="0">
                          <a:effectLst/>
                        </a:rPr>
                        <a:t>85</a:t>
                      </a:r>
                      <a:endParaRPr lang="en-NZ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NZ" sz="2000" b="0" dirty="0">
                          <a:effectLst/>
                        </a:rPr>
                        <a:t>30</a:t>
                      </a:r>
                      <a:endParaRPr lang="en-NZ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NZ" sz="2000" b="0" dirty="0">
                          <a:effectLst/>
                        </a:rPr>
                        <a:t> </a:t>
                      </a:r>
                      <a:endParaRPr lang="en-NZ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NZ" sz="2000" b="0">
                          <a:effectLst/>
                        </a:rPr>
                        <a:t>88</a:t>
                      </a:r>
                      <a:endParaRPr lang="en-NZ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34894695"/>
                  </a:ext>
                </a:extLst>
              </a:tr>
              <a:tr h="24851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NZ" sz="2000" b="0">
                          <a:effectLst/>
                        </a:rPr>
                        <a:t>SwissRe</a:t>
                      </a:r>
                      <a:endParaRPr lang="en-NZ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NZ" sz="2000" b="0">
                          <a:effectLst/>
                        </a:rPr>
                        <a:t>85</a:t>
                      </a:r>
                      <a:endParaRPr lang="en-NZ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NZ" sz="2000" b="0">
                          <a:effectLst/>
                        </a:rPr>
                        <a:t>30</a:t>
                      </a:r>
                      <a:endParaRPr lang="en-NZ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NZ" sz="2000" b="0" dirty="0">
                          <a:effectLst/>
                        </a:rPr>
                        <a:t> </a:t>
                      </a:r>
                      <a:endParaRPr lang="en-NZ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NZ" sz="2000" b="0" dirty="0">
                          <a:effectLst/>
                        </a:rPr>
                        <a:t>88</a:t>
                      </a:r>
                      <a:endParaRPr lang="en-NZ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206038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10795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1A8B6-800A-754F-A130-976F6EE89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FAR and DICE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63113F2-6F0F-D04A-A785-69A7AA1B0CF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NZ" sz="2400" dirty="0">
                    <a:latin typeface="+mj-lt"/>
                  </a:rPr>
                  <a:t>The 2016 DICE model estimates a climate change damage function based on the equation </a:t>
                </a:r>
                <a14:m>
                  <m:oMath xmlns:m="http://schemas.openxmlformats.org/officeDocument/2006/math">
                    <m:r>
                      <a:rPr lang="en-NZ" sz="24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NZ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NZ" sz="2400" i="1">
                        <a:latin typeface="Cambria Math" panose="02040503050406030204" pitchFamily="18" charset="0"/>
                      </a:rPr>
                      <m:t>𝜑</m:t>
                    </m:r>
                    <m:sSup>
                      <m:sSupPr>
                        <m:ctrlPr>
                          <a:rPr lang="en-NZ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NZ" sz="2400" i="1">
                            <a:latin typeface="Cambria Math" panose="02040503050406030204" pitchFamily="18" charset="0"/>
                          </a:rPr>
                          <m:t>∆</m:t>
                        </m:r>
                        <m:r>
                          <a:rPr lang="en-NZ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NZ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NZ" sz="2400" dirty="0">
                    <a:latin typeface="+mj-lt"/>
                  </a:rPr>
                  <a:t>, Where </a:t>
                </a:r>
                <a14:m>
                  <m:oMath xmlns:m="http://schemas.openxmlformats.org/officeDocument/2006/math">
                    <m:r>
                      <a:rPr lang="en-NZ" sz="2400" i="1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NZ" sz="2400" dirty="0">
                    <a:latin typeface="+mj-lt"/>
                  </a:rPr>
                  <a:t>0.00236.  </a:t>
                </a:r>
              </a:p>
              <a:p>
                <a:pPr marL="0" indent="0">
                  <a:buNone/>
                </a:pPr>
                <a:r>
                  <a:rPr lang="en-NZ" sz="2400" dirty="0">
                    <a:latin typeface="+mj-lt"/>
                  </a:rPr>
                  <a:t>If global GDP for 2017 equals 79,845 US$B (from WDI), then the DICE equation suggests that annual global climate change damages ought to be around 188 US$B. </a:t>
                </a:r>
              </a:p>
              <a:p>
                <a:pPr marL="0" indent="0">
                  <a:buNone/>
                </a:pPr>
                <a:r>
                  <a:rPr lang="en-NZ" sz="2400" dirty="0">
                    <a:latin typeface="+mj-lt"/>
                  </a:rPr>
                  <a:t>A recent EPA report estimated that roughly 10% of global damages occur within the United States, which implies that US current annual total damages from climate change are around 18.8 US$B.</a:t>
                </a:r>
              </a:p>
              <a:p>
                <a:pPr marL="0" indent="0">
                  <a:buNone/>
                </a:pPr>
                <a:endParaRPr lang="en-NZ" sz="2400" dirty="0">
                  <a:latin typeface="+mj-lt"/>
                </a:endParaRPr>
              </a:p>
              <a:p>
                <a:pPr marL="0" indent="0">
                  <a:buNone/>
                </a:pPr>
                <a:r>
                  <a:rPr lang="en-NZ" sz="2400" dirty="0">
                    <a:latin typeface="+mj-lt"/>
                  </a:rPr>
                  <a:t>This is less than the lower bound of 30 US$B for the attributable costs of Harvey only, and much less than our preferred estimate of 67 US$B. </a:t>
                </a:r>
              </a:p>
              <a:p>
                <a:pPr marL="0" indent="0">
                  <a:buNone/>
                </a:pPr>
                <a:endParaRPr lang="en-US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63113F2-6F0F-D04A-A785-69A7AA1B0C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44" t="-20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9229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FC8FF-56D5-7045-AC44-D8928CF5B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Assessing the Cost of Climate 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57CCFA-E605-8844-846A-9E71F352D0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Integrated Assessment Models</a:t>
            </a:r>
          </a:p>
          <a:p>
            <a:pPr lvl="1"/>
            <a:r>
              <a:rPr lang="en-US" dirty="0"/>
              <a:t>A model of the climate</a:t>
            </a:r>
          </a:p>
          <a:p>
            <a:pPr lvl="1"/>
            <a:r>
              <a:rPr lang="en-US" dirty="0"/>
              <a:t>A model of the economy</a:t>
            </a:r>
          </a:p>
          <a:p>
            <a:pPr lvl="1"/>
            <a:r>
              <a:rPr lang="en-US" dirty="0"/>
              <a:t>A model of the integration between the two</a:t>
            </a:r>
          </a:p>
          <a:p>
            <a:pPr lvl="1"/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Econometric estimates based on past observational data on the connection between the climate and economic activity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2894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DDA79-8A36-E145-A8E5-71C1F6A10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III: The World - </a:t>
            </a:r>
            <a:r>
              <a:rPr lang="en-US" b="1" dirty="0">
                <a:solidFill>
                  <a:srgbClr val="FF0000"/>
                </a:solidFill>
              </a:rPr>
              <a:t>PRELIMINARY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96EBBE7-37CF-C848-AB36-6AD93D7111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7405835"/>
              </p:ext>
            </p:extLst>
          </p:nvPr>
        </p:nvGraphicFramePr>
        <p:xfrm>
          <a:off x="838200" y="1690688"/>
          <a:ext cx="10287000" cy="2700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BD9F11A8-B457-5C46-9A8B-B18A262DBD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60542034"/>
              </p:ext>
            </p:extLst>
          </p:nvPr>
        </p:nvGraphicFramePr>
        <p:xfrm>
          <a:off x="838200" y="4391025"/>
          <a:ext cx="10287000" cy="2339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381996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DDA79-8A36-E145-A8E5-71C1F6A10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III: The World - </a:t>
            </a:r>
            <a:r>
              <a:rPr lang="en-US" b="1" dirty="0">
                <a:solidFill>
                  <a:srgbClr val="FF0000"/>
                </a:solidFill>
              </a:rPr>
              <a:t>PRELIMINARY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5229183-E0A2-7341-A25A-BDD2E91376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61628901"/>
              </p:ext>
            </p:extLst>
          </p:nvPr>
        </p:nvGraphicFramePr>
        <p:xfrm>
          <a:off x="1435100" y="1690688"/>
          <a:ext cx="9004300" cy="4113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220907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D5FBF-EB84-2447-930C-7B87ADA8C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Summarizing our global database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FC9E4B-3F7D-F147-BA70-79E26A699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64012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sz="3600" dirty="0"/>
              <a:t>The answer is blowing in the wind</a:t>
            </a:r>
            <a:r>
              <a:rPr lang="en-NZ" sz="3600" b="1" dirty="0"/>
              <a:t>…</a:t>
            </a:r>
            <a:endParaRPr lang="en-US" sz="3600" dirty="0"/>
          </a:p>
          <a:p>
            <a:endParaRPr lang="en-US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123976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And how many times can a man turn his head</a:t>
            </a:r>
            <a:br>
              <a:rPr lang="en-NZ" dirty="0"/>
            </a:br>
            <a:r>
              <a:rPr lang="en-NZ" dirty="0"/>
              <a:t>And pretend that he just doesn't see?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37" y="1904023"/>
            <a:ext cx="5736522" cy="429529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A561D15-1ADE-5E47-8971-2C4275D83B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6747" y="1904023"/>
            <a:ext cx="4328548" cy="444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7337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7B373DA-42BA-D343-86BE-2E47AE6F0C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7728" y="899803"/>
            <a:ext cx="5112568" cy="563911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8442EB-289A-C94D-9197-A56D2273F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AU">
                <a:solidFill>
                  <a:prstClr val="white"/>
                </a:solidFill>
              </a:rPr>
              <a:t>1</a:t>
            </a:r>
            <a:endParaRPr lang="en-A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FC8FF-56D5-7045-AC44-D8928CF5B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Assessing the Cost of Climate 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57CCFA-E605-8844-846A-9E71F352D0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Integrated Assessment Models</a:t>
            </a:r>
          </a:p>
          <a:p>
            <a:pPr lvl="1"/>
            <a:r>
              <a:rPr lang="en-US" dirty="0"/>
              <a:t>A model of the climate</a:t>
            </a:r>
          </a:p>
          <a:p>
            <a:pPr lvl="1"/>
            <a:r>
              <a:rPr lang="en-US" dirty="0"/>
              <a:t>A model of the economy</a:t>
            </a:r>
          </a:p>
          <a:p>
            <a:pPr lvl="1"/>
            <a:r>
              <a:rPr lang="en-US" dirty="0"/>
              <a:t>A model of the integration between the two</a:t>
            </a:r>
          </a:p>
          <a:p>
            <a:pPr lvl="1"/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Econometric estimates based on past observational data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sz="3600" dirty="0">
                <a:solidFill>
                  <a:srgbClr val="FF0000"/>
                </a:solidFill>
              </a:rPr>
              <a:t>Both are TOP DOWN approaches</a:t>
            </a:r>
          </a:p>
        </p:txBody>
      </p:sp>
    </p:spTree>
    <p:extLst>
      <p:ext uri="{BB962C8B-B14F-4D97-AF65-F5344CB8AC3E}">
        <p14:creationId xmlns:p14="http://schemas.microsoft.com/office/powerpoint/2010/main" val="2633398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FFDB8-3383-C440-81FE-9F39B48DE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986" y="365125"/>
            <a:ext cx="11229814" cy="1325563"/>
          </a:xfrm>
        </p:spPr>
        <p:txBody>
          <a:bodyPr/>
          <a:lstStyle/>
          <a:p>
            <a:pPr algn="ctr"/>
            <a:r>
              <a:rPr lang="en-US" dirty="0"/>
              <a:t>The Integrated Assessment Models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BEBAC0-D30C-0245-93B9-E753EEA0A3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4533" y="1433078"/>
            <a:ext cx="8101572" cy="460795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82FB2FC-5288-2F47-91FC-A052BF985004}"/>
              </a:ext>
            </a:extLst>
          </p:cNvPr>
          <p:cNvSpPr txBox="1"/>
          <p:nvPr/>
        </p:nvSpPr>
        <p:spPr>
          <a:xfrm>
            <a:off x="1720312" y="6041036"/>
            <a:ext cx="10151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Howard and Sterner, 2017. </a:t>
            </a:r>
            <a:r>
              <a:rPr lang="en-NZ" dirty="0">
                <a:latin typeface="+mj-lt"/>
              </a:rPr>
              <a:t>Few and Not So Far Between: A Meta-analysis of Climate Damage Estimates. </a:t>
            </a:r>
            <a:r>
              <a:rPr lang="en-NZ" i="1" dirty="0">
                <a:latin typeface="+mj-lt"/>
              </a:rPr>
              <a:t>Environ Resource Econ,</a:t>
            </a:r>
            <a:r>
              <a:rPr lang="en-NZ" dirty="0">
                <a:latin typeface="+mj-lt"/>
              </a:rPr>
              <a:t> 68: 197-225. 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40659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FFDB8-3383-C440-81FE-9F39B48DE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7516"/>
            <a:ext cx="10515600" cy="1325563"/>
          </a:xfrm>
        </p:spPr>
        <p:txBody>
          <a:bodyPr/>
          <a:lstStyle/>
          <a:p>
            <a:pPr algn="ctr"/>
            <a:r>
              <a:rPr lang="en-NZ" dirty="0"/>
              <a:t>let me forget about today until tomorrow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BEBAC0-D30C-0245-93B9-E753EEA0A3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5895" y="1433079"/>
            <a:ext cx="7300210" cy="4152164"/>
          </a:xfrm>
          <a:prstGeom prst="rect">
            <a:avLst/>
          </a:prstGeom>
        </p:spPr>
      </p:pic>
      <p:sp>
        <p:nvSpPr>
          <p:cNvPr id="4" name="Frame 3">
            <a:extLst>
              <a:ext uri="{FF2B5EF4-FFF2-40B4-BE49-F238E27FC236}">
                <a16:creationId xmlns:a16="http://schemas.microsoft.com/office/drawing/2014/main" id="{1F701CC2-CEC7-E040-BBB3-F01A60EC7F6D}"/>
              </a:ext>
            </a:extLst>
          </p:cNvPr>
          <p:cNvSpPr/>
          <p:nvPr/>
        </p:nvSpPr>
        <p:spPr>
          <a:xfrm>
            <a:off x="3347634" y="3372786"/>
            <a:ext cx="924310" cy="1978702"/>
          </a:xfrm>
          <a:prstGeom prst="frame">
            <a:avLst/>
          </a:prstGeom>
          <a:solidFill>
            <a:srgbClr val="FF0000"/>
          </a:solidFill>
          <a:ln w="3175">
            <a:solidFill>
              <a:schemeClr val="accent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04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1227" y="1961487"/>
            <a:ext cx="8436071" cy="4060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1227" y="1961487"/>
            <a:ext cx="8436071" cy="4060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1226" y="1961487"/>
            <a:ext cx="8413209" cy="4060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61226" y="1961487"/>
            <a:ext cx="8413209" cy="4060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61226" y="1961487"/>
            <a:ext cx="8413209" cy="4060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61226" y="1961487"/>
            <a:ext cx="8413209" cy="4060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748852" y="439326"/>
            <a:ext cx="8725582" cy="1074680"/>
          </a:xfrm>
        </p:spPr>
        <p:txBody>
          <a:bodyPr>
            <a:noAutofit/>
          </a:bodyPr>
          <a:lstStyle/>
          <a:p>
            <a:pPr algn="ctr">
              <a:spcAft>
                <a:spcPts val="750"/>
              </a:spcAft>
            </a:pPr>
            <a:r>
              <a:rPr lang="en-US" sz="4000" dirty="0">
                <a:ea typeface="Helvetica Neue" charset="0"/>
                <a:cs typeface="Arial" panose="020B0604020202020204" pitchFamily="34" charset="0"/>
              </a:rPr>
              <a:t>it’s a hard rain </a:t>
            </a:r>
            <a:r>
              <a:rPr lang="en-US" sz="4000" dirty="0" err="1">
                <a:ea typeface="Helvetica Neue" charset="0"/>
                <a:cs typeface="Arial" panose="020B0604020202020204" pitchFamily="34" charset="0"/>
              </a:rPr>
              <a:t>gonna</a:t>
            </a:r>
            <a:r>
              <a:rPr lang="en-US" sz="4000" dirty="0">
                <a:ea typeface="Helvetica Neue" charset="0"/>
                <a:cs typeface="Arial" panose="020B0604020202020204" pitchFamily="34" charset="0"/>
              </a:rPr>
              <a:t> fall </a:t>
            </a:r>
            <a:endParaRPr lang="en-US" sz="4000" dirty="0">
              <a:solidFill>
                <a:schemeClr val="bg1"/>
              </a:solidFill>
              <a:ea typeface="Helvetica Neue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C49A3FB-07CC-0643-85B5-3E907C45E47E}"/>
              </a:ext>
            </a:extLst>
          </p:cNvPr>
          <p:cNvSpPr/>
          <p:nvPr/>
        </p:nvSpPr>
        <p:spPr>
          <a:xfrm>
            <a:off x="2152650" y="6168449"/>
            <a:ext cx="2231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+mj-lt"/>
                <a:cs typeface="Arial" panose="020B0604020202020204" pitchFamily="34" charset="0"/>
              </a:rPr>
              <a:t>Source: </a:t>
            </a:r>
            <a:r>
              <a:rPr lang="en-US" dirty="0" err="1">
                <a:latin typeface="+mj-lt"/>
                <a:cs typeface="Arial" panose="020B0604020202020204" pitchFamily="34" charset="0"/>
              </a:rPr>
              <a:t>Storey</a:t>
            </a:r>
            <a:r>
              <a:rPr lang="en-US" dirty="0">
                <a:latin typeface="+mj-lt"/>
                <a:cs typeface="Arial" panose="020B0604020202020204" pitchFamily="34" charset="0"/>
              </a:rPr>
              <a:t> (2018) </a:t>
            </a:r>
          </a:p>
        </p:txBody>
      </p:sp>
    </p:spTree>
    <p:extLst>
      <p:ext uri="{BB962C8B-B14F-4D97-AF65-F5344CB8AC3E}">
        <p14:creationId xmlns:p14="http://schemas.microsoft.com/office/powerpoint/2010/main" val="2621679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F30E22-D884-114C-A501-8B69C685B7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3056" y="560043"/>
            <a:ext cx="5041900" cy="5476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317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C0DDC-EC92-B04C-A063-81BCDC92F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sz="4000" dirty="0">
                <a:solidFill>
                  <a:srgbClr val="1D1D1D"/>
                </a:solidFill>
              </a:rPr>
              <a:t>Strange things have happened, like never before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57CE81-6A4F-9D4A-AF4E-5426251BBE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NZ" sz="2400" dirty="0">
                <a:latin typeface="+mj-lt"/>
              </a:rPr>
              <a:t>Fraction of attributable risk (FAR) = “The fraction of the likelihood of an event that is attributable to a specific causal factor.”</a:t>
            </a:r>
          </a:p>
          <a:p>
            <a:pPr marL="0" indent="0">
              <a:buNone/>
            </a:pPr>
            <a:endParaRPr lang="en-US" sz="2400" dirty="0">
              <a:latin typeface="+mj-lt"/>
            </a:endParaRPr>
          </a:p>
          <a:p>
            <a:pPr marL="0" indent="0">
              <a:buNone/>
            </a:pPr>
            <a:r>
              <a:rPr lang="en-US" sz="2400" dirty="0">
                <a:latin typeface="+mj-lt"/>
              </a:rPr>
              <a:t>Suppose probability of a given event is </a:t>
            </a:r>
            <a:r>
              <a:rPr lang="en-US" sz="2400" b="1" dirty="0">
                <a:latin typeface="+mj-lt"/>
              </a:rPr>
              <a:t>1 in 50 </a:t>
            </a:r>
            <a:r>
              <a:rPr lang="en-US" sz="2400" dirty="0">
                <a:latin typeface="+mj-lt"/>
              </a:rPr>
              <a:t>in ‘natural’ (</a:t>
            </a:r>
            <a:r>
              <a:rPr lang="en-US" sz="2400" b="1" dirty="0" err="1">
                <a:latin typeface="+mj-lt"/>
              </a:rPr>
              <a:t>P</a:t>
            </a:r>
            <a:r>
              <a:rPr lang="en-US" sz="2400" b="1" baseline="-25000" dirty="0" err="1">
                <a:latin typeface="+mj-lt"/>
              </a:rPr>
              <a:t>n</a:t>
            </a:r>
            <a:r>
              <a:rPr lang="en-US" sz="2400" b="1" dirty="0">
                <a:latin typeface="+mj-lt"/>
              </a:rPr>
              <a:t> = 1/50</a:t>
            </a:r>
            <a:r>
              <a:rPr lang="en-US" sz="2400" dirty="0">
                <a:latin typeface="+mj-lt"/>
              </a:rPr>
              <a:t>) and </a:t>
            </a:r>
            <a:r>
              <a:rPr lang="en-US" sz="2400" b="1" dirty="0">
                <a:latin typeface="+mj-lt"/>
              </a:rPr>
              <a:t>1 in 10 </a:t>
            </a:r>
            <a:r>
              <a:rPr lang="en-US" sz="2400" dirty="0">
                <a:latin typeface="+mj-lt"/>
              </a:rPr>
              <a:t>in ‘climate change’ scenario (</a:t>
            </a:r>
            <a:r>
              <a:rPr lang="en-US" sz="2400" b="1" dirty="0" err="1">
                <a:latin typeface="+mj-lt"/>
              </a:rPr>
              <a:t>P</a:t>
            </a:r>
            <a:r>
              <a:rPr lang="en-US" sz="2400" b="1" baseline="-25000" dirty="0" err="1">
                <a:latin typeface="+mj-lt"/>
              </a:rPr>
              <a:t>cc</a:t>
            </a:r>
            <a:r>
              <a:rPr lang="en-US" sz="2400" b="1" dirty="0">
                <a:latin typeface="+mj-lt"/>
              </a:rPr>
              <a:t> = 1/10</a:t>
            </a:r>
            <a:r>
              <a:rPr lang="en-US" sz="2400" dirty="0">
                <a:latin typeface="+mj-lt"/>
              </a:rPr>
              <a:t>)</a:t>
            </a:r>
          </a:p>
          <a:p>
            <a:pPr marL="0" indent="0">
              <a:buNone/>
            </a:pPr>
            <a:endParaRPr lang="en-US" sz="2400" dirty="0">
              <a:latin typeface="+mj-lt"/>
            </a:endParaRPr>
          </a:p>
          <a:p>
            <a:pPr marL="0" indent="0">
              <a:buNone/>
            </a:pPr>
            <a:r>
              <a:rPr lang="en-US" sz="2400" dirty="0">
                <a:latin typeface="+mj-lt"/>
              </a:rPr>
              <a:t>FAR = 1 – [(1/50)/(1/10)] =  </a:t>
            </a:r>
            <a:r>
              <a:rPr lang="en-US" sz="2400" b="1" dirty="0">
                <a:latin typeface="+mj-lt"/>
              </a:rPr>
              <a:t>0.8</a:t>
            </a:r>
          </a:p>
          <a:p>
            <a:pPr marL="0" indent="0">
              <a:buNone/>
            </a:pPr>
            <a:endParaRPr lang="en-US" sz="2400" dirty="0">
              <a:latin typeface="+mj-lt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sz="2400" b="1" dirty="0">
                <a:latin typeface="+mj-lt"/>
              </a:rPr>
              <a:t>80%</a:t>
            </a:r>
            <a:r>
              <a:rPr lang="en-US" sz="2400" dirty="0">
                <a:latin typeface="+mj-lt"/>
              </a:rPr>
              <a:t> of the risk of that event is attributable to anthropogenic climate change</a:t>
            </a:r>
          </a:p>
          <a:p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658724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NZ" dirty="0"/>
              <a:t>Long ago, FAR away?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8547" y="1690688"/>
            <a:ext cx="1064525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dirty="0">
                <a:latin typeface="+mj-lt"/>
              </a:rPr>
              <a:t>Definition of Climate Change Attribution: “Quantifying the role of GHG in changing the probability of specific extreme weather event.”</a:t>
            </a:r>
          </a:p>
          <a:p>
            <a:endParaRPr lang="en-NZ" sz="2400" dirty="0">
              <a:latin typeface="+mj-lt"/>
            </a:endParaRPr>
          </a:p>
          <a:p>
            <a:r>
              <a:rPr lang="en-NZ" sz="2400" dirty="0">
                <a:latin typeface="+mj-lt"/>
              </a:rPr>
              <a:t>Two approaches:</a:t>
            </a:r>
          </a:p>
          <a:p>
            <a:pPr marL="342900" indent="-342900">
              <a:buFont typeface="+mj-lt"/>
              <a:buAutoNum type="arabicPeriod"/>
            </a:pPr>
            <a:r>
              <a:rPr lang="en-NZ" sz="2400" b="1" dirty="0">
                <a:latin typeface="+mj-lt"/>
              </a:rPr>
              <a:t>Observational</a:t>
            </a:r>
          </a:p>
          <a:p>
            <a:pPr marL="342900" indent="-342900">
              <a:buFont typeface="+mj-lt"/>
              <a:buAutoNum type="arabicPeriod"/>
            </a:pPr>
            <a:r>
              <a:rPr lang="en-NZ" sz="2400" b="1" dirty="0">
                <a:latin typeface="+mj-lt"/>
              </a:rPr>
              <a:t>Modelled</a:t>
            </a:r>
          </a:p>
          <a:p>
            <a:pPr marL="342900" indent="-342900">
              <a:buFont typeface="+mj-lt"/>
              <a:buAutoNum type="arabicPeriod"/>
            </a:pPr>
            <a:endParaRPr lang="en-NZ" sz="2400" b="1" dirty="0">
              <a:latin typeface="+mj-lt"/>
            </a:endParaRPr>
          </a:p>
          <a:p>
            <a:pPr marL="342900" indent="-342900">
              <a:buFont typeface="+mj-lt"/>
              <a:buAutoNum type="arabicPeriod"/>
            </a:pPr>
            <a:endParaRPr lang="en-NZ" sz="2400" dirty="0">
              <a:latin typeface="+mj-lt"/>
            </a:endParaRPr>
          </a:p>
          <a:p>
            <a:r>
              <a:rPr lang="en-NZ" sz="2400" dirty="0">
                <a:latin typeface="+mj-lt"/>
              </a:rPr>
              <a:t>Because we are interested in rare events, we need a very long time-series (for #1) </a:t>
            </a:r>
          </a:p>
          <a:p>
            <a:r>
              <a:rPr lang="en-NZ" sz="2400" dirty="0">
                <a:latin typeface="+mj-lt"/>
              </a:rPr>
              <a:t>or a large numbers of model runs to capture the statistics of the tail (for #2).</a:t>
            </a:r>
          </a:p>
        </p:txBody>
      </p:sp>
    </p:spTree>
    <p:extLst>
      <p:ext uri="{BB962C8B-B14F-4D97-AF65-F5344CB8AC3E}">
        <p14:creationId xmlns:p14="http://schemas.microsoft.com/office/powerpoint/2010/main" val="37178248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2576</TotalTime>
  <Words>1160</Words>
  <Application>Microsoft Macintosh PowerPoint</Application>
  <PresentationFormat>Widescreen</PresentationFormat>
  <Paragraphs>228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Cambria Math</vt:lpstr>
      <vt:lpstr>Helvetica Neue</vt:lpstr>
      <vt:lpstr>Wingdings</vt:lpstr>
      <vt:lpstr>Office Theme</vt:lpstr>
      <vt:lpstr>As FAR as we know:  The Extreme Events Costs of Climate Change thus FAR</vt:lpstr>
      <vt:lpstr>Assessing the Cost of Climate Change</vt:lpstr>
      <vt:lpstr>Assessing the Cost of Climate Change</vt:lpstr>
      <vt:lpstr>The Integrated Assessment Models</vt:lpstr>
      <vt:lpstr>let me forget about today until tomorrow</vt:lpstr>
      <vt:lpstr>it’s a hard rain gonna fall </vt:lpstr>
      <vt:lpstr>PowerPoint Presentation</vt:lpstr>
      <vt:lpstr>Strange things have happened, like never before</vt:lpstr>
      <vt:lpstr>Long ago, FAR away? </vt:lpstr>
      <vt:lpstr>weather@home with distributed computing</vt:lpstr>
      <vt:lpstr>Well, I sailed through the storm, strapped to the mast  The Economic Costs of Storms</vt:lpstr>
      <vt:lpstr>Multiplying the Two: FAR X Cost</vt:lpstr>
      <vt:lpstr>Case I: If you go down in the flood</vt:lpstr>
      <vt:lpstr>Case II: Trouble in the city, trouble in the farm  Droughts</vt:lpstr>
      <vt:lpstr>PowerPoint Presentation</vt:lpstr>
      <vt:lpstr>Case III: I'll give ya shelter from the storm</vt:lpstr>
      <vt:lpstr>“This is a tough hurricane…tremendously big, and tremendously wet…one of the wettest we've ever seen from the standpoint of water.”         (D. Trump, 2018)</vt:lpstr>
      <vt:lpstr>Anthropogenic Hurricane Harvey = 67 US$B</vt:lpstr>
      <vt:lpstr>FAR and DICE</vt:lpstr>
      <vt:lpstr>Case III: The World - PRELIMINARY</vt:lpstr>
      <vt:lpstr>Case III: The World - PRELIMINARY</vt:lpstr>
      <vt:lpstr>Summarizing our global database</vt:lpstr>
      <vt:lpstr>And how many times can a man turn his head And pretend that he just doesn't see?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 FAR as we know:  The extreme costs of Climate Change Thus FAR</dc:title>
  <dc:creator>Ilan Noy</dc:creator>
  <cp:lastModifiedBy>Ilan Noy</cp:lastModifiedBy>
  <cp:revision>49</cp:revision>
  <dcterms:created xsi:type="dcterms:W3CDTF">2019-07-01T14:18:27Z</dcterms:created>
  <dcterms:modified xsi:type="dcterms:W3CDTF">2019-11-21T21:39:01Z</dcterms:modified>
</cp:coreProperties>
</file>